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04" r:id="rId3"/>
    <p:sldId id="505" r:id="rId5"/>
    <p:sldId id="511" r:id="rId6"/>
    <p:sldId id="510" r:id="rId7"/>
    <p:sldId id="512" r:id="rId8"/>
    <p:sldId id="507" r:id="rId9"/>
    <p:sldId id="513" r:id="rId10"/>
    <p:sldId id="506" r:id="rId11"/>
    <p:sldId id="514" r:id="rId12"/>
    <p:sldId id="516" r:id="rId13"/>
    <p:sldId id="508" r:id="rId14"/>
    <p:sldId id="509" r:id="rId15"/>
  </p:sldIdLst>
  <p:sldSz cx="12192000" cy="6858000"/>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474"/>
    <a:srgbClr val="31859C"/>
    <a:srgbClr val="2C7A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p:cViewPr varScale="1">
        <p:scale>
          <a:sx n="82" d="100"/>
          <a:sy n="82" d="100"/>
        </p:scale>
        <p:origin x="691" y="62"/>
      </p:cViewPr>
      <p:guideLst>
        <p:guide orient="horz" pos="2958"/>
        <p:guide pos="28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552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pPr>
              <a:lnSpc>
                <a:spcPct val="110000"/>
              </a:lnSpc>
            </a:pPr>
            <a:r>
              <a:rPr dirty="0">
                <a:latin typeface="FZDaHei-B02S" panose="02000000000000000000" charset="-122"/>
                <a:ea typeface="FZDaHei-B02S" panose="02000000000000000000" charset="-122"/>
                <a:cs typeface="FZDaHei-B02S" panose="02000000000000000000" charset="-122"/>
                <a:sym typeface="+mn-ea"/>
              </a:rPr>
              <a:t>PCF 是一种高维数据结构</a:t>
            </a:r>
            <a:endParaRPr dirty="0">
              <a:latin typeface="FZDaHei-B02S" panose="02000000000000000000" charset="-122"/>
              <a:ea typeface="FZDaHei-B02S" panose="02000000000000000000" charset="-122"/>
              <a:cs typeface="FZDaHei-B02S" panose="02000000000000000000" charset="-122"/>
              <a:sym typeface="+mn-ea"/>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lang="zh-CN" dirty="0">
                <a:latin typeface="FZDaHei-B02S" panose="02000000000000000000" charset="-122"/>
                <a:ea typeface="FZDaHei-B02S" panose="02000000000000000000" charset="-122"/>
                <a:cs typeface="FZDaHei-B02S" panose="02000000000000000000" charset="-122"/>
                <a:sym typeface="+mn-ea"/>
              </a:rPr>
              <a:t>为了便于</a:t>
            </a:r>
            <a:r>
              <a:rPr dirty="0">
                <a:latin typeface="FZDaHei-B02S" panose="02000000000000000000" charset="-122"/>
                <a:ea typeface="FZDaHei-B02S" panose="02000000000000000000" charset="-122"/>
                <a:cs typeface="FZDaHei-B02S" panose="02000000000000000000" charset="-122"/>
                <a:sym typeface="+mn-ea"/>
              </a:rPr>
              <a:t>比较不同 </a:t>
            </a:r>
            <a:r>
              <a:rPr lang="en-US" dirty="0">
                <a:latin typeface="FZDaHei-B02S" panose="02000000000000000000" charset="-122"/>
                <a:ea typeface="FZDaHei-B02S" panose="02000000000000000000" charset="-122"/>
                <a:cs typeface="FZDaHei-B02S" panose="02000000000000000000" charset="-122"/>
                <a:sym typeface="+mn-ea"/>
              </a:rPr>
              <a:t>H </a:t>
            </a:r>
            <a:r>
              <a:rPr lang="zh-CN" dirty="0">
                <a:latin typeface="FZDaHei-B02S" panose="02000000000000000000" charset="-122"/>
                <a:ea typeface="FZDaHei-B02S" panose="02000000000000000000" charset="-122"/>
                <a:cs typeface="FZDaHei-B02S" panose="02000000000000000000" charset="-122"/>
                <a:sym typeface="+mn-ea"/>
              </a:rPr>
              <a:t>偏聚位点的信息</a:t>
            </a:r>
            <a:r>
              <a:rPr dirty="0">
                <a:latin typeface="FZDaHei-B02S" panose="02000000000000000000" charset="-122"/>
                <a:ea typeface="FZDaHei-B02S" panose="02000000000000000000" charset="-122"/>
                <a:cs typeface="FZDaHei-B02S" panose="02000000000000000000" charset="-122"/>
                <a:sym typeface="+mn-ea"/>
              </a:rPr>
              <a:t>，</a:t>
            </a:r>
            <a:r>
              <a:rPr lang="zh-CN" dirty="0">
                <a:latin typeface="FZDaHei-B02S" panose="02000000000000000000" charset="-122"/>
                <a:ea typeface="FZDaHei-B02S" panose="02000000000000000000" charset="-122"/>
                <a:cs typeface="FZDaHei-B02S" panose="02000000000000000000" charset="-122"/>
                <a:sym typeface="+mn-ea"/>
              </a:rPr>
              <a:t>可以使用</a:t>
            </a:r>
            <a:r>
              <a:rPr dirty="0">
                <a:latin typeface="FZDaHei-B02S" panose="02000000000000000000" charset="-122"/>
                <a:ea typeface="FZDaHei-B02S" panose="02000000000000000000" charset="-122"/>
                <a:cs typeface="FZDaHei-B02S" panose="02000000000000000000" charset="-122"/>
                <a:sym typeface="+mn-ea"/>
              </a:rPr>
              <a:t>维数缩减技术</a:t>
            </a:r>
            <a:r>
              <a:rPr lang="zh-CN"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dirty="0">
                <a:latin typeface="FZDaHei-B02S" panose="02000000000000000000" charset="-122"/>
                <a:ea typeface="FZDaHei-B02S" panose="02000000000000000000" charset="-122"/>
                <a:cs typeface="FZDaHei-B02S" panose="02000000000000000000" charset="-122"/>
                <a:sym typeface="+mn-ea"/>
              </a:rPr>
              <a:t>从</a:t>
            </a:r>
            <a:r>
              <a:rPr lang="zh-CN" dirty="0">
                <a:latin typeface="FZDaHei-B02S" panose="02000000000000000000" charset="-122"/>
                <a:ea typeface="FZDaHei-B02S" panose="02000000000000000000" charset="-122"/>
                <a:cs typeface="FZDaHei-B02S" panose="02000000000000000000" charset="-122"/>
                <a:sym typeface="+mn-ea"/>
              </a:rPr>
              <a:t>每个</a:t>
            </a:r>
            <a:r>
              <a:rPr dirty="0">
                <a:latin typeface="FZDaHei-B02S" panose="02000000000000000000" charset="-122"/>
                <a:ea typeface="FZDaHei-B02S" panose="02000000000000000000" charset="-122"/>
                <a:cs typeface="FZDaHei-B02S" panose="02000000000000000000" charset="-122"/>
                <a:sym typeface="+mn-ea"/>
              </a:rPr>
              <a:t> </a:t>
            </a:r>
            <a:r>
              <a:rPr lang="en-US" dirty="0">
                <a:latin typeface="FZDaHei-B02S" panose="02000000000000000000" charset="-122"/>
                <a:ea typeface="FZDaHei-B02S" panose="02000000000000000000" charset="-122"/>
                <a:cs typeface="FZDaHei-B02S" panose="02000000000000000000" charset="-122"/>
                <a:sym typeface="+mn-ea"/>
              </a:rPr>
              <a:t>H </a:t>
            </a:r>
            <a:r>
              <a:rPr lang="zh-CN" dirty="0">
                <a:latin typeface="FZDaHei-B02S" panose="02000000000000000000" charset="-122"/>
                <a:ea typeface="FZDaHei-B02S" panose="02000000000000000000" charset="-122"/>
                <a:cs typeface="FZDaHei-B02S" panose="02000000000000000000" charset="-122"/>
                <a:sym typeface="+mn-ea"/>
              </a:rPr>
              <a:t>偏聚位点的</a:t>
            </a:r>
            <a:r>
              <a:rPr dirty="0">
                <a:latin typeface="FZDaHei-B02S" panose="02000000000000000000" charset="-122"/>
                <a:ea typeface="FZDaHei-B02S" panose="02000000000000000000" charset="-122"/>
                <a:cs typeface="FZDaHei-B02S" panose="02000000000000000000" charset="-122"/>
                <a:sym typeface="+mn-ea"/>
              </a:rPr>
              <a:t>离散采样 PCF 中减去 </a:t>
            </a:r>
            <a:r>
              <a:rPr lang="en-US" dirty="0">
                <a:latin typeface="FZDaHei-B02S" panose="02000000000000000000" charset="-122"/>
                <a:ea typeface="FZDaHei-B02S" panose="02000000000000000000" charset="-122"/>
                <a:cs typeface="FZDaHei-B02S" panose="02000000000000000000" charset="-122"/>
                <a:sym typeface="+mn-ea"/>
              </a:rPr>
              <a:t>GB </a:t>
            </a:r>
            <a:r>
              <a:rPr dirty="0">
                <a:latin typeface="FZDaHei-B02S" panose="02000000000000000000" charset="-122"/>
                <a:ea typeface="FZDaHei-B02S" panose="02000000000000000000" charset="-122"/>
                <a:cs typeface="FZDaHei-B02S" panose="02000000000000000000" charset="-122"/>
                <a:sym typeface="+mn-ea"/>
              </a:rPr>
              <a:t>平均 PCF 后，通过奇异值分解进行主成分分析（PCA）。</a:t>
            </a:r>
            <a:endParaRPr dirty="0">
              <a:latin typeface="FZDaHei-B02S" panose="02000000000000000000" charset="-122"/>
              <a:ea typeface="FZDaHei-B02S" panose="02000000000000000000" charset="-122"/>
              <a:cs typeface="FZDaHei-B02S" panose="02000000000000000000" charset="-122"/>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dirty="0">
                <a:latin typeface="FZDaHei-B02S" panose="02000000000000000000" charset="-122"/>
                <a:ea typeface="FZDaHei-B02S" panose="02000000000000000000" charset="-122"/>
                <a:cs typeface="FZDaHei-B02S" panose="02000000000000000000" charset="-122"/>
                <a:sym typeface="+mn-ea"/>
              </a:rPr>
              <a:t>PCA 是用于降维的常用技术，</a:t>
            </a:r>
            <a:r>
              <a:rPr lang="zh-CN" dirty="0">
                <a:latin typeface="FZDaHei-B02S" panose="02000000000000000000" charset="-122"/>
                <a:ea typeface="FZDaHei-B02S" panose="02000000000000000000" charset="-122"/>
                <a:cs typeface="FZDaHei-B02S" panose="02000000000000000000" charset="-122"/>
                <a:sym typeface="+mn-ea"/>
              </a:rPr>
              <a:t>它可以</a:t>
            </a:r>
            <a:r>
              <a:rPr dirty="0">
                <a:latin typeface="FZDaHei-B02S" panose="02000000000000000000" charset="-122"/>
                <a:ea typeface="FZDaHei-B02S" panose="02000000000000000000" charset="-122"/>
                <a:cs typeface="FZDaHei-B02S" panose="02000000000000000000" charset="-122"/>
                <a:sym typeface="+mn-ea"/>
              </a:rPr>
              <a:t>确定数据的</a:t>
            </a:r>
            <a:r>
              <a:rPr lang="zh-CN" dirty="0">
                <a:latin typeface="FZDaHei-B02S" panose="02000000000000000000" charset="-122"/>
                <a:ea typeface="FZDaHei-B02S" panose="02000000000000000000" charset="-122"/>
                <a:cs typeface="FZDaHei-B02S" panose="02000000000000000000" charset="-122"/>
                <a:sym typeface="+mn-ea"/>
              </a:rPr>
              <a:t>一组</a:t>
            </a:r>
            <a:r>
              <a:rPr dirty="0">
                <a:latin typeface="FZDaHei-B02S" panose="02000000000000000000" charset="-122"/>
                <a:ea typeface="FZDaHei-B02S" panose="02000000000000000000" charset="-122"/>
                <a:cs typeface="FZDaHei-B02S" panose="02000000000000000000" charset="-122"/>
                <a:sym typeface="+mn-ea"/>
              </a:rPr>
              <a:t>正交基，其中第 i 个特征向量对应于具有第 i 个最大方差的方向，如图所示。</a:t>
            </a:r>
            <a:endParaRPr dirty="0">
              <a:latin typeface="FZDaHei-B02S" panose="02000000000000000000" charset="-122"/>
              <a:ea typeface="FZDaHei-B02S" panose="02000000000000000000" charset="-122"/>
              <a:cs typeface="FZDaHei-B02S" panose="02000000000000000000" charset="-122"/>
              <a:sym typeface="+mn-ea"/>
            </a:endParaRPr>
          </a:p>
          <a:p>
            <a:pPr>
              <a:lnSpc>
                <a:spcPct val="110000"/>
              </a:lnSpc>
            </a:pPr>
            <a:endParaRPr dirty="0">
              <a:latin typeface="FZDaHei-B02S" panose="02000000000000000000" charset="-122"/>
              <a:ea typeface="FZDaHei-B02S" panose="02000000000000000000" charset="-122"/>
              <a:cs typeface="FZDaHei-B02S" panose="02000000000000000000" charset="-122"/>
              <a:sym typeface="+mn-ea"/>
            </a:endParaRPr>
          </a:p>
          <a:p>
            <a:pPr>
              <a:lnSpc>
                <a:spcPct val="110000"/>
              </a:lnSpc>
            </a:pPr>
            <a:r>
              <a:rPr lang="zh-CN" dirty="0">
                <a:latin typeface="FZDaHei-B02S" panose="02000000000000000000" charset="-122"/>
                <a:ea typeface="FZDaHei-B02S" panose="02000000000000000000" charset="-122"/>
                <a:cs typeface="FZDaHei-B02S" panose="02000000000000000000" charset="-122"/>
              </a:rPr>
              <a:t>从第一主成分到第十主成分之间数据方差不断下降，图</a:t>
            </a:r>
            <a:r>
              <a:rPr lang="en-US" altLang="zh-CN" dirty="0">
                <a:latin typeface="FZDaHei-B02S" panose="02000000000000000000" charset="-122"/>
                <a:ea typeface="FZDaHei-B02S" panose="02000000000000000000" charset="-122"/>
                <a:cs typeface="FZDaHei-B02S" panose="02000000000000000000" charset="-122"/>
              </a:rPr>
              <a:t>(b) </a:t>
            </a:r>
            <a:r>
              <a:rPr lang="zh-CN" altLang="en-US" dirty="0">
                <a:latin typeface="FZDaHei-B02S" panose="02000000000000000000" charset="-122"/>
                <a:ea typeface="FZDaHei-B02S" panose="02000000000000000000" charset="-122"/>
                <a:cs typeface="FZDaHei-B02S" panose="02000000000000000000" charset="-122"/>
              </a:rPr>
              <a:t>显示了分解得到的一组典型的主成分基向量</a:t>
            </a:r>
            <a:endParaRPr dirty="0">
              <a:latin typeface="FZDaHei-B02S" panose="02000000000000000000" charset="-122"/>
              <a:ea typeface="FZDaHei-B02S" panose="02000000000000000000" charset="-122"/>
              <a:cs typeface="FZDaHei-B02S" panose="02000000000000000000" charset="-122"/>
            </a:endParaRPr>
          </a:p>
          <a:p>
            <a:endParaRPr lang="zh-CN" altLang="en-US" dirty="0">
              <a:latin typeface="+mj-ea"/>
              <a:ea typeface="+mj-ea"/>
              <a:cs typeface="Times New Roman" panose="02020603050405020304" charset="0"/>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dirty="0">
                <a:latin typeface="FZDaHei-B02S" panose="02000000000000000000" charset="-122"/>
                <a:ea typeface="FZDaHei-B02S" panose="02000000000000000000" charset="-122"/>
                <a:cs typeface="FZDaHei-B02S" panose="02000000000000000000" charset="-122"/>
                <a:sym typeface="+mn-ea"/>
              </a:rPr>
              <a:t>晶界作为材料中广泛存在的重要缺陷，它的结构和行为很大程度上决定了多晶材料的物理、化学和力学性能。一个多世纪以来，晶界结构和行为的研究一直是材料科学的一个研究焦点。</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lang="zh-CN" dirty="0">
                <a:latin typeface="FZDaHei-B02S" panose="02000000000000000000" charset="-122"/>
                <a:ea typeface="FZDaHei-B02S" panose="02000000000000000000" charset="-122"/>
                <a:cs typeface="FZDaHei-B02S" panose="02000000000000000000" charset="-122"/>
                <a:sym typeface="+mn-ea"/>
              </a:rPr>
              <a:t>所以本研究尝试对材料中的晶界构建一种便于量化处理的的分析框架，并利用机器学习的手段</a:t>
            </a:r>
            <a:r>
              <a:rPr lang="zh-CN" dirty="0">
                <a:latin typeface="FZDaHei-B02S" panose="02000000000000000000" charset="-122"/>
                <a:ea typeface="FZDaHei-B02S" panose="02000000000000000000" charset="-122"/>
                <a:cs typeface="FZDaHei-B02S" panose="02000000000000000000" charset="-122"/>
                <a:sym typeface="+mn-ea"/>
              </a:rPr>
              <a:t>就晶界研究中的某些重要问题展开具体的研究。</a:t>
            </a:r>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dirty="0">
                <a:latin typeface="FZDaHei-B02S" panose="02000000000000000000" charset="-122"/>
                <a:ea typeface="FZDaHei-B02S" panose="02000000000000000000" charset="-122"/>
                <a:cs typeface="FZDaHei-B02S" panose="02000000000000000000" charset="-122"/>
                <a:sym typeface="+mn-ea"/>
              </a:rPr>
              <a:t>另一方面，</a:t>
            </a:r>
            <a:r>
              <a:rPr lang="zh-CN" dirty="0">
                <a:latin typeface="FZDaHei-B02S" panose="02000000000000000000" charset="-122"/>
                <a:ea typeface="FZDaHei-B02S" panose="02000000000000000000" charset="-122"/>
                <a:cs typeface="FZDaHei-B02S" panose="02000000000000000000" charset="-122"/>
                <a:sym typeface="+mn-ea"/>
              </a:rPr>
              <a:t>近年来，关于晶界结构研究的实验手段已经有了长足的进步：传统的</a:t>
            </a:r>
            <a:r>
              <a:rPr dirty="0">
                <a:latin typeface="FZDaHei-B02S" panose="02000000000000000000" charset="-122"/>
                <a:ea typeface="FZDaHei-B02S" panose="02000000000000000000" charset="-122"/>
                <a:cs typeface="FZDaHei-B02S" panose="02000000000000000000" charset="-122"/>
                <a:sym typeface="+mn-ea"/>
              </a:rPr>
              <a:t>透射电子显微技术</a:t>
            </a:r>
            <a:r>
              <a:rPr lang="zh-CN"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TEM</a:t>
            </a:r>
            <a:r>
              <a:rPr lang="zh-CN" dirty="0">
                <a:latin typeface="FZDaHei-B02S" panose="02000000000000000000" charset="-122"/>
                <a:ea typeface="FZDaHei-B02S" panose="02000000000000000000" charset="-122"/>
                <a:cs typeface="FZDaHei-B02S" panose="02000000000000000000" charset="-122"/>
                <a:sym typeface="+mn-ea"/>
              </a:rPr>
              <a:t>）</a:t>
            </a:r>
            <a:r>
              <a:rPr dirty="0">
                <a:latin typeface="FZDaHei-B02S" panose="02000000000000000000" charset="-122"/>
                <a:ea typeface="FZDaHei-B02S" panose="02000000000000000000" charset="-122"/>
                <a:cs typeface="FZDaHei-B02S" panose="02000000000000000000" charset="-122"/>
                <a:sym typeface="+mn-ea"/>
              </a:rPr>
              <a:t>已经将材料研究推进到亚埃尺度</a:t>
            </a:r>
            <a:r>
              <a:rPr lang="zh-CN" dirty="0">
                <a:latin typeface="FZDaHei-B02S" panose="02000000000000000000" charset="-122"/>
                <a:ea typeface="FZDaHei-B02S" panose="02000000000000000000" charset="-122"/>
                <a:cs typeface="FZDaHei-B02S" panose="02000000000000000000" charset="-122"/>
                <a:sym typeface="+mn-ea"/>
              </a:rPr>
              <a:t>。而日前发展出的</a:t>
            </a:r>
            <a:r>
              <a:rPr dirty="0">
                <a:latin typeface="FZDaHei-B02S" panose="02000000000000000000" charset="-122"/>
                <a:ea typeface="FZDaHei-B02S" panose="02000000000000000000" charset="-122"/>
                <a:cs typeface="FZDaHei-B02S" panose="02000000000000000000" charset="-122"/>
                <a:sym typeface="+mn-ea"/>
              </a:rPr>
              <a:t>电子层析三维重构技术（Electron Tomography）</a:t>
            </a:r>
            <a:r>
              <a:rPr lang="zh-CN" dirty="0">
                <a:latin typeface="FZDaHei-B02S" panose="02000000000000000000" charset="-122"/>
                <a:ea typeface="FZDaHei-B02S" panose="02000000000000000000" charset="-122"/>
                <a:cs typeface="FZDaHei-B02S" panose="02000000000000000000" charset="-122"/>
                <a:sym typeface="+mn-ea"/>
              </a:rPr>
              <a:t>可以</a:t>
            </a:r>
            <a:r>
              <a:rPr dirty="0">
                <a:latin typeface="FZDaHei-B02S" panose="02000000000000000000" charset="-122"/>
                <a:ea typeface="FZDaHei-B02S" panose="02000000000000000000" charset="-122"/>
                <a:cs typeface="FZDaHei-B02S" panose="02000000000000000000" charset="-122"/>
                <a:sym typeface="+mn-ea"/>
              </a:rPr>
              <a:t>通过三维成像直接从纳米，甚至原子尺度解析材料的三维结构。</a:t>
            </a:r>
            <a:endParaRPr dirty="0">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lang="zh-CN" dirty="0">
                <a:latin typeface="FZDaHei-B02S" panose="02000000000000000000" charset="-122"/>
                <a:ea typeface="FZDaHei-B02S" panose="02000000000000000000" charset="-122"/>
                <a:cs typeface="FZDaHei-B02S" panose="02000000000000000000" charset="-122"/>
                <a:sym typeface="+mn-ea"/>
              </a:rPr>
              <a:t>这为晶界结构的定量精确分析奠定了基础。</a:t>
            </a:r>
            <a:endParaRPr lang="zh-CN"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图1. NPG (Nanoporous gold) </a:t>
            </a:r>
            <a:r>
              <a:rPr lang="zh-CN" altLang="en-US" dirty="0">
                <a:latin typeface="FZDaHei-B02S" panose="02000000000000000000" charset="-122"/>
                <a:ea typeface="FZDaHei-B02S" panose="02000000000000000000" charset="-122"/>
                <a:cs typeface="FZDaHei-B02S" panose="02000000000000000000" charset="-122"/>
                <a:sym typeface="+mn-ea"/>
              </a:rPr>
              <a:t>样品</a:t>
            </a:r>
            <a:r>
              <a:rPr lang="en-US" dirty="0">
                <a:latin typeface="FZDaHei-B02S" panose="02000000000000000000" charset="-122"/>
                <a:ea typeface="FZDaHei-B02S" panose="02000000000000000000" charset="-122"/>
                <a:cs typeface="FZDaHei-B02S" panose="02000000000000000000" charset="-122"/>
                <a:sym typeface="+mn-ea"/>
              </a:rPr>
              <a:t>三维电子</a:t>
            </a:r>
            <a:r>
              <a:rPr dirty="0">
                <a:latin typeface="FZDaHei-B02S" panose="02000000000000000000" charset="-122"/>
                <a:ea typeface="FZDaHei-B02S" panose="02000000000000000000" charset="-122"/>
                <a:cs typeface="FZDaHei-B02S" panose="02000000000000000000" charset="-122"/>
                <a:sym typeface="+mn-ea"/>
              </a:rPr>
              <a:t>亚埃尺度</a:t>
            </a:r>
            <a:r>
              <a:rPr lang="en-US" dirty="0">
                <a:latin typeface="FZDaHei-B02S" panose="02000000000000000000" charset="-122"/>
                <a:ea typeface="FZDaHei-B02S" panose="02000000000000000000" charset="-122"/>
                <a:cs typeface="FZDaHei-B02S" panose="02000000000000000000" charset="-122"/>
                <a:sym typeface="+mn-ea"/>
              </a:rPr>
              <a:t>断层扫描</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（A） 电子断层摄影实验示意图。</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（B） NPG</a:t>
            </a:r>
            <a:r>
              <a:rPr lang="zh-CN" altLang="en-US" dirty="0">
                <a:latin typeface="FZDaHei-B02S" panose="02000000000000000000" charset="-122"/>
                <a:ea typeface="FZDaHei-B02S" panose="02000000000000000000" charset="-122"/>
                <a:cs typeface="FZDaHei-B02S" panose="02000000000000000000" charset="-122"/>
                <a:sym typeface="+mn-ea"/>
              </a:rPr>
              <a:t>样品</a:t>
            </a:r>
            <a:r>
              <a:rPr lang="en-US" dirty="0">
                <a:latin typeface="FZDaHei-B02S" panose="02000000000000000000" charset="-122"/>
                <a:ea typeface="FZDaHei-B02S" panose="02000000000000000000" charset="-122"/>
                <a:cs typeface="FZDaHei-B02S" panose="02000000000000000000" charset="-122"/>
                <a:sym typeface="+mn-ea"/>
              </a:rPr>
              <a:t>三维微结构和原子结构的纳米级和原子级电子断层扫描。</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（C） 基于电子断层扫描结果的GB参数三维晶体学分析。旋转轴和角度用红色箭头和角度值表示。选择并放大GB区域，如右面板所示。原子的颜色是由它们的配位数（CNs）决定的。</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图2. 多晶体三维原子尺度取向分析</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（A） 含GB的双晶</a:t>
            </a:r>
            <a:r>
              <a:rPr lang="zh-CN" altLang="en-US" dirty="0">
                <a:latin typeface="FZDaHei-B02S" panose="02000000000000000000" charset="-122"/>
                <a:ea typeface="FZDaHei-B02S" panose="02000000000000000000" charset="-122"/>
                <a:cs typeface="FZDaHei-B02S" panose="02000000000000000000" charset="-122"/>
                <a:sym typeface="+mn-ea"/>
              </a:rPr>
              <a:t>样品</a:t>
            </a:r>
            <a:r>
              <a:rPr lang="en-US" dirty="0">
                <a:latin typeface="FZDaHei-B02S" panose="02000000000000000000" charset="-122"/>
                <a:ea typeface="FZDaHei-B02S" panose="02000000000000000000" charset="-122"/>
                <a:cs typeface="FZDaHei-B02S" panose="02000000000000000000" charset="-122"/>
                <a:sym typeface="+mn-ea"/>
              </a:rPr>
              <a:t>的三维原子重建。</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（B） （A）中GB的横截面。</a:t>
            </a:r>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（C和D）多晶NPG韧带的三维重建。（C）中的插图显示了它们的方位关系。 </a:t>
            </a:r>
            <a:endParaRPr lang="en-US" dirty="0">
              <a:latin typeface="FZDaHei-B02S" panose="02000000000000000000" charset="-122"/>
              <a:ea typeface="FZDaHei-B02S" panose="02000000000000000000" charset="-122"/>
              <a:cs typeface="FZDaHei-B02S" panose="02000000000000000000" charset="-122"/>
              <a:sym typeface="+mn-ea"/>
            </a:endParaRPr>
          </a:p>
          <a:p>
            <a:endParaRPr lang="en-US" dirty="0">
              <a:latin typeface="FZDaHei-B02S" panose="02000000000000000000" charset="-122"/>
              <a:ea typeface="FZDaHei-B02S" panose="02000000000000000000" charset="-122"/>
              <a:cs typeface="FZDaHei-B02S" panose="02000000000000000000" charset="-122"/>
              <a:sym typeface="+mn-ea"/>
            </a:endParaRPr>
          </a:p>
          <a:p>
            <a:r>
              <a:rPr lang="en-US" dirty="0">
                <a:latin typeface="FZDaHei-B02S" panose="02000000000000000000" charset="-122"/>
                <a:ea typeface="FZDaHei-B02S" panose="02000000000000000000" charset="-122"/>
                <a:cs typeface="FZDaHei-B02S" panose="02000000000000000000" charset="-122"/>
                <a:sym typeface="+mn-ea"/>
              </a:rPr>
              <a:t>EBSO:  electron back scatter diffraction</a:t>
            </a:r>
            <a:endParaRPr lang="en-US"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dirty="0">
                <a:latin typeface="FZDaHei-B02S" panose="02000000000000000000" charset="-122"/>
                <a:ea typeface="FZDaHei-B02S" panose="02000000000000000000" charset="-122"/>
                <a:cs typeface="FZDaHei-B02S" panose="02000000000000000000" charset="-122"/>
                <a:sym typeface="+mn-ea"/>
              </a:rPr>
              <a:t>实验上已经有了结构测定的精确手段，我们便自然地想要从理论上可以构想出一种能从可以由材料的微观结构出发，</a:t>
            </a:r>
            <a:r>
              <a:rPr lang="zh-CN" dirty="0">
                <a:latin typeface="FZDaHei-B02S" panose="02000000000000000000" charset="-122"/>
                <a:ea typeface="FZDaHei-B02S" panose="02000000000000000000" charset="-122"/>
                <a:cs typeface="FZDaHei-B02S" panose="02000000000000000000" charset="-122"/>
                <a:sym typeface="+mn-ea"/>
              </a:rPr>
              <a:t>预测其性质的方法</a:t>
            </a:r>
            <a:endParaRPr lang="zh-CN" dirty="0">
              <a:latin typeface="FZDaHei-B02S" panose="02000000000000000000" charset="-122"/>
              <a:ea typeface="FZDaHei-B02S" panose="02000000000000000000" charset="-122"/>
              <a:cs typeface="FZDaHei-B02S" panose="02000000000000000000" charset="-122"/>
              <a:sym typeface="+mn-ea"/>
            </a:endParaRPr>
          </a:p>
          <a:p>
            <a:endParaRPr lang="zh-CN" altLang="zh-CN"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也就是</a:t>
            </a:r>
            <a:r>
              <a:rPr lang="zh-CN" altLang="en-US" dirty="0">
                <a:latin typeface="FZDaHei-B02S" panose="02000000000000000000" charset="-122"/>
                <a:ea typeface="FZDaHei-B02S" panose="02000000000000000000" charset="-122"/>
                <a:cs typeface="FZDaHei-B02S" panose="02000000000000000000" charset="-122"/>
                <a:sym typeface="+mn-ea"/>
              </a:rPr>
              <a:t>所谓的 </a:t>
            </a:r>
            <a:r>
              <a:rPr lang="en-US" altLang="zh-CN" dirty="0">
                <a:latin typeface="FZDaHei-B02S" panose="02000000000000000000" charset="-122"/>
                <a:ea typeface="FZDaHei-B02S" panose="02000000000000000000" charset="-122"/>
                <a:cs typeface="FZDaHei-B02S" panose="02000000000000000000" charset="-122"/>
                <a:sym typeface="+mn-ea"/>
              </a:rPr>
              <a:t>PSP </a:t>
            </a:r>
            <a:r>
              <a:rPr lang="zh-CN" altLang="en-US" dirty="0">
                <a:latin typeface="FZDaHei-B02S" panose="02000000000000000000" charset="-122"/>
                <a:ea typeface="FZDaHei-B02S" panose="02000000000000000000" charset="-122"/>
                <a:cs typeface="FZDaHei-B02S" panose="02000000000000000000" charset="-122"/>
                <a:sym typeface="+mn-ea"/>
              </a:rPr>
              <a:t>模型。它</a:t>
            </a:r>
            <a:r>
              <a:rPr lang="zh-CN" altLang="en-US" dirty="0">
                <a:effectLst/>
                <a:latin typeface="FZDaHei-B02S" panose="02000000000000000000" charset="-122"/>
                <a:ea typeface="FZDaHei-B02S" panose="02000000000000000000" charset="-122"/>
                <a:cs typeface="FZDaHei-B02S" panose="02000000000000000000" charset="-122"/>
                <a:sym typeface="+mn-ea"/>
              </a:rPr>
              <a:t>一方面可</a:t>
            </a:r>
            <a:r>
              <a:rPr lang="zh-CN" dirty="0">
                <a:latin typeface="FZDaHei-B02S" panose="02000000000000000000" charset="-122"/>
                <a:ea typeface="FZDaHei-B02S" panose="02000000000000000000" charset="-122"/>
                <a:cs typeface="FZDaHei-B02S" panose="02000000000000000000" charset="-122"/>
                <a:sym typeface="+mn-ea"/>
              </a:rPr>
              <a:t>由材料的微观结构的描述子预测材料性质，另一方面可由所需的结构或性质反推需要的工艺参数（对晶界而言指它的倾角</a:t>
            </a:r>
            <a:r>
              <a:rPr lang="en-US" altLang="zh-CN" b="1" dirty="0">
                <a:latin typeface="FZDaHei-B02S" panose="02000000000000000000" charset="-122"/>
                <a:ea typeface="FZDaHei-B02S" panose="02000000000000000000" charset="-122"/>
                <a:cs typeface="FZDaHei-B02S" panose="02000000000000000000" charset="-122"/>
                <a:sym typeface="+mn-ea"/>
              </a:rPr>
              <a:t>θ</a:t>
            </a:r>
            <a:r>
              <a:rPr lang="zh-CN" dirty="0">
                <a:latin typeface="FZDaHei-B02S" panose="02000000000000000000" charset="-122"/>
                <a:ea typeface="FZDaHei-B02S" panose="02000000000000000000" charset="-122"/>
                <a:cs typeface="FZDaHei-B02S" panose="02000000000000000000" charset="-122"/>
                <a:sym typeface="+mn-ea"/>
              </a:rPr>
              <a:t>和重位点阵</a:t>
            </a:r>
            <a:r>
              <a:rPr lang="en-US" altLang="zh-CN" b="1" dirty="0">
                <a:latin typeface="FZDaHei-B02S" panose="02000000000000000000" charset="-122"/>
                <a:ea typeface="FZDaHei-B02S" panose="02000000000000000000" charset="-122"/>
                <a:cs typeface="FZDaHei-B02S" panose="02000000000000000000" charset="-122"/>
                <a:sym typeface="+mn-ea"/>
              </a:rPr>
              <a:t>Σ</a:t>
            </a:r>
            <a:r>
              <a:rPr lang="zh-CN" altLang="en-US" dirty="0">
                <a:latin typeface="FZDaHei-B02S" panose="02000000000000000000" charset="-122"/>
                <a:ea typeface="FZDaHei-B02S" panose="02000000000000000000" charset="-122"/>
                <a:cs typeface="FZDaHei-B02S" panose="02000000000000000000" charset="-122"/>
                <a:sym typeface="+mn-ea"/>
              </a:rPr>
              <a:t>等</a:t>
            </a:r>
            <a:r>
              <a:rPr lang="zh-CN" dirty="0">
                <a:latin typeface="FZDaHei-B02S" panose="02000000000000000000" charset="-122"/>
                <a:ea typeface="FZDaHei-B02S" panose="02000000000000000000" charset="-122"/>
                <a:cs typeface="FZDaHei-B02S" panose="02000000000000000000" charset="-122"/>
                <a:sym typeface="+mn-ea"/>
              </a:rPr>
              <a:t>）</a:t>
            </a:r>
            <a:endParaRPr lang="zh-CN"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a:sym typeface="+mn-ea"/>
              </a:rPr>
              <a:t>本研究所采用的研究手段如下所示，对模拟空间中的原子信息采用</a:t>
            </a:r>
            <a:r>
              <a:rPr lang="zh-CN" altLang="en-US" b="1" dirty="0">
                <a:latin typeface="+mj-ea"/>
                <a:ea typeface="+mj-ea"/>
                <a:cs typeface="Times New Roman" panose="02020603050405020304" charset="0"/>
                <a:sym typeface="+mn-ea"/>
              </a:rPr>
              <a:t>核密度近似</a:t>
            </a:r>
            <a:r>
              <a:rPr lang="zh-CN" altLang="en-US" dirty="0">
                <a:latin typeface="+mj-ea"/>
                <a:ea typeface="+mj-ea"/>
                <a:cs typeface="Times New Roman" panose="02020603050405020304" charset="0"/>
                <a:sym typeface="+mn-ea"/>
              </a:rPr>
              <a:t>后，借助于分子研究中常用的对相关函数 </a:t>
            </a:r>
            <a:r>
              <a:rPr lang="en-US" altLang="zh-CN" dirty="0">
                <a:latin typeface="+mj-ea"/>
                <a:ea typeface="+mj-ea"/>
                <a:cs typeface="Times New Roman" panose="02020603050405020304" charset="0"/>
                <a:sym typeface="+mn-ea"/>
              </a:rPr>
              <a:t>PCF</a:t>
            </a:r>
            <a:r>
              <a:rPr lang="zh-CN" altLang="en-US" dirty="0">
                <a:latin typeface="+mj-ea"/>
                <a:ea typeface="+mj-ea"/>
                <a:cs typeface="Times New Roman" panose="02020603050405020304" charset="0"/>
                <a:sym typeface="+mn-ea"/>
              </a:rPr>
              <a:t>，可构建出晶界处微观结构的描述子，结合分子动力学计算得到的 </a:t>
            </a:r>
            <a:r>
              <a:rPr lang="en-US" altLang="zh-CN" dirty="0">
                <a:latin typeface="+mj-ea"/>
                <a:ea typeface="+mj-ea"/>
                <a:cs typeface="Times New Roman" panose="02020603050405020304" charset="0"/>
                <a:sym typeface="+mn-ea"/>
              </a:rPr>
              <a:t>H </a:t>
            </a:r>
            <a:r>
              <a:rPr lang="zh-CN" altLang="en-US" dirty="0">
                <a:latin typeface="+mj-ea"/>
                <a:ea typeface="+mj-ea"/>
                <a:cs typeface="Times New Roman" panose="02020603050405020304" charset="0"/>
                <a:sym typeface="+mn-ea"/>
              </a:rPr>
              <a:t>偏聚能作为机器学习模型的输入，构建出 结构</a:t>
            </a:r>
            <a:r>
              <a:rPr lang="en-US" altLang="zh-CN" dirty="0">
                <a:latin typeface="+mj-ea"/>
                <a:ea typeface="+mj-ea"/>
                <a:cs typeface="Times New Roman" panose="02020603050405020304" charset="0"/>
                <a:sym typeface="+mn-ea"/>
              </a:rPr>
              <a:t>-</a:t>
            </a:r>
            <a:r>
              <a:rPr lang="zh-CN" altLang="en-US" dirty="0">
                <a:latin typeface="+mj-ea"/>
                <a:ea typeface="+mj-ea"/>
                <a:cs typeface="Times New Roman" panose="02020603050405020304" charset="0"/>
                <a:sym typeface="+mn-ea"/>
              </a:rPr>
              <a:t>性质 模型部分；再利用多元回归分析构建 工艺</a:t>
            </a:r>
            <a:r>
              <a:rPr lang="en-US" altLang="zh-CN" dirty="0">
                <a:latin typeface="+mj-ea"/>
                <a:ea typeface="+mj-ea"/>
                <a:cs typeface="Times New Roman" panose="02020603050405020304" charset="0"/>
                <a:sym typeface="+mn-ea"/>
              </a:rPr>
              <a:t>-</a:t>
            </a:r>
            <a:r>
              <a:rPr lang="zh-CN" altLang="en-US" dirty="0">
                <a:latin typeface="+mj-ea"/>
                <a:ea typeface="+mj-ea"/>
                <a:cs typeface="Times New Roman" panose="02020603050405020304" charset="0"/>
                <a:sym typeface="+mn-ea"/>
              </a:rPr>
              <a:t>结构 部分</a:t>
            </a:r>
            <a:endParaRPr lang="zh-CN" altLang="en-US" dirty="0">
              <a:latin typeface="+mj-ea"/>
              <a:ea typeface="+mj-ea"/>
              <a:cs typeface="Times New Roman" panose="02020603050405020304" charset="0"/>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dirty="0">
                <a:latin typeface="FZDaHei-B02S" panose="02000000000000000000" charset="-122"/>
                <a:ea typeface="FZDaHei-B02S" panose="02000000000000000000" charset="-122"/>
                <a:cs typeface="FZDaHei-B02S" panose="02000000000000000000" charset="-122"/>
                <a:sym typeface="+mn-ea"/>
              </a:rPr>
              <a:t>而让我们开展此项研究的另一动机来源于传统材料微观性质计算方式，即</a:t>
            </a:r>
            <a:r>
              <a:rPr lang="zh-CN" dirty="0">
                <a:latin typeface="FZDaHei-B02S" panose="02000000000000000000" charset="-122"/>
                <a:ea typeface="FZDaHei-B02S" panose="02000000000000000000" charset="-122"/>
                <a:cs typeface="FZDaHei-B02S" panose="02000000000000000000" charset="-122"/>
                <a:sym typeface="+mn-ea"/>
              </a:rPr>
              <a:t> </a:t>
            </a:r>
            <a:r>
              <a:rPr lang="en-US" altLang="zh-CN" dirty="0">
                <a:latin typeface="FZDaHei-B02S" panose="02000000000000000000" charset="-122"/>
                <a:ea typeface="FZDaHei-B02S" panose="02000000000000000000" charset="-122"/>
                <a:cs typeface="FZDaHei-B02S" panose="02000000000000000000" charset="-122"/>
                <a:sym typeface="+mn-ea"/>
              </a:rPr>
              <a:t>DFT </a:t>
            </a:r>
            <a:r>
              <a:rPr lang="zh-CN" altLang="en-US" dirty="0">
                <a:latin typeface="FZDaHei-B02S" panose="02000000000000000000" charset="-122"/>
                <a:ea typeface="FZDaHei-B02S" panose="02000000000000000000" charset="-122"/>
                <a:cs typeface="FZDaHei-B02S" panose="02000000000000000000" charset="-122"/>
                <a:sym typeface="+mn-ea"/>
              </a:rPr>
              <a:t>计算的复杂性</a:t>
            </a:r>
            <a:endParaRPr lang="zh-CN"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理论上基于 </a:t>
            </a:r>
            <a:r>
              <a:rPr lang="en-US" altLang="zh-CN" dirty="0" err="1">
                <a:latin typeface="FZDaHei-B02S" panose="02000000000000000000" charset="-122"/>
                <a:ea typeface="FZDaHei-B02S" panose="02000000000000000000" charset="-122"/>
                <a:cs typeface="FZDaHei-B02S" panose="02000000000000000000" charset="-122"/>
                <a:sym typeface="+mn-ea"/>
              </a:rPr>
              <a:t>Hatree-Fock </a:t>
            </a:r>
            <a:r>
              <a:rPr lang="zh-CN" altLang="en-US" dirty="0">
                <a:latin typeface="FZDaHei-B02S" panose="02000000000000000000" charset="-122"/>
                <a:ea typeface="FZDaHei-B02S" panose="02000000000000000000" charset="-122"/>
                <a:cs typeface="FZDaHei-B02S" panose="02000000000000000000" charset="-122"/>
                <a:sym typeface="+mn-ea"/>
              </a:rPr>
              <a:t>方法的计算时间与基底数的四次方正相</a:t>
            </a:r>
            <a:r>
              <a:rPr lang="zh-CN" altLang="en-US" dirty="0">
                <a:latin typeface="FZDaHei-B02S" panose="02000000000000000000" charset="-122"/>
                <a:ea typeface="FZDaHei-B02S" panose="02000000000000000000" charset="-122"/>
                <a:cs typeface="FZDaHei-B02S" panose="02000000000000000000" charset="-122"/>
                <a:sym typeface="+mn-ea"/>
              </a:rPr>
              <a:t>关，如果基底数变为原来的 </a:t>
            </a:r>
            <a:r>
              <a:rPr lang="en-US" altLang="zh-CN" dirty="0">
                <a:latin typeface="FZDaHei-B02S" panose="02000000000000000000" charset="-122"/>
                <a:ea typeface="FZDaHei-B02S" panose="02000000000000000000" charset="-122"/>
                <a:cs typeface="FZDaHei-B02S" panose="02000000000000000000" charset="-122"/>
                <a:sym typeface="+mn-ea"/>
              </a:rPr>
              <a:t>2 </a:t>
            </a:r>
            <a:r>
              <a:rPr lang="zh-CN" altLang="en-US" dirty="0">
                <a:latin typeface="FZDaHei-B02S" panose="02000000000000000000" charset="-122"/>
                <a:ea typeface="FZDaHei-B02S" panose="02000000000000000000" charset="-122"/>
                <a:cs typeface="FZDaHei-B02S" panose="02000000000000000000" charset="-122"/>
                <a:sym typeface="+mn-ea"/>
              </a:rPr>
              <a:t>倍时，所需要的时间为原来的 </a:t>
            </a:r>
            <a:r>
              <a:rPr lang="en-US" altLang="zh-CN" dirty="0">
                <a:latin typeface="FZDaHei-B02S" panose="02000000000000000000" charset="-122"/>
                <a:ea typeface="FZDaHei-B02S" panose="02000000000000000000" charset="-122"/>
                <a:cs typeface="FZDaHei-B02S" panose="02000000000000000000" charset="-122"/>
                <a:sym typeface="+mn-ea"/>
              </a:rPr>
              <a:t>16 </a:t>
            </a:r>
            <a:r>
              <a:rPr lang="zh-CN" altLang="en-US" dirty="0">
                <a:latin typeface="FZDaHei-B02S" panose="02000000000000000000" charset="-122"/>
                <a:ea typeface="FZDaHei-B02S" panose="02000000000000000000" charset="-122"/>
                <a:cs typeface="FZDaHei-B02S" panose="02000000000000000000" charset="-122"/>
                <a:sym typeface="+mn-ea"/>
              </a:rPr>
              <a:t>倍。</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这样的复杂度事实上极大地限制了 </a:t>
            </a:r>
            <a:r>
              <a:rPr lang="en-US" altLang="zh-CN" dirty="0">
                <a:latin typeface="FZDaHei-B02S" panose="02000000000000000000" charset="-122"/>
                <a:ea typeface="FZDaHei-B02S" panose="02000000000000000000" charset="-122"/>
                <a:cs typeface="FZDaHei-B02S" panose="02000000000000000000" charset="-122"/>
                <a:sym typeface="+mn-ea"/>
              </a:rPr>
              <a:t>DFT </a:t>
            </a:r>
            <a:r>
              <a:rPr lang="zh-CN" altLang="en-US" dirty="0">
                <a:latin typeface="FZDaHei-B02S" panose="02000000000000000000" charset="-122"/>
                <a:ea typeface="FZDaHei-B02S" panose="02000000000000000000" charset="-122"/>
                <a:cs typeface="FZDaHei-B02S" panose="02000000000000000000" charset="-122"/>
                <a:sym typeface="+mn-ea"/>
              </a:rPr>
              <a:t>计算在实际材料体系中的应用</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r>
              <a:rPr lang="zh-CN" dirty="0">
                <a:latin typeface="FZDaHei-B02S" panose="02000000000000000000" charset="-122"/>
                <a:ea typeface="FZDaHei-B02S" panose="02000000000000000000" charset="-122"/>
                <a:cs typeface="FZDaHei-B02S" panose="02000000000000000000" charset="-122"/>
                <a:sym typeface="+mn-ea"/>
              </a:rPr>
              <a:t>而如果</a:t>
            </a:r>
            <a:r>
              <a:rPr lang="zh-CN" dirty="0">
                <a:latin typeface="FZDaHei-B02S" panose="02000000000000000000" charset="-122"/>
                <a:ea typeface="FZDaHei-B02S" panose="02000000000000000000" charset="-122"/>
                <a:cs typeface="FZDaHei-B02S" panose="02000000000000000000" charset="-122"/>
                <a:sym typeface="+mn-ea"/>
              </a:rPr>
              <a:t>直接由结构来预测材料中晶界的性质，能避免复杂的第一性原理（或者说密度泛函</a:t>
            </a:r>
            <a:r>
              <a:rPr lang="en-US" altLang="zh-CN" dirty="0">
                <a:latin typeface="FZDaHei-B02S" panose="02000000000000000000" charset="-122"/>
                <a:ea typeface="FZDaHei-B02S" panose="02000000000000000000" charset="-122"/>
                <a:cs typeface="FZDaHei-B02S" panose="02000000000000000000" charset="-122"/>
                <a:sym typeface="+mn-ea"/>
              </a:rPr>
              <a:t>DFT</a:t>
            </a:r>
            <a:r>
              <a:rPr lang="zh-CN" dirty="0">
                <a:latin typeface="FZDaHei-B02S" panose="02000000000000000000" charset="-122"/>
                <a:ea typeface="FZDaHei-B02S" panose="02000000000000000000" charset="-122"/>
                <a:cs typeface="FZDaHei-B02S" panose="02000000000000000000" charset="-122"/>
                <a:sym typeface="+mn-ea"/>
              </a:rPr>
              <a:t>）计算，能大量节省开发新材料的成本</a:t>
            </a:r>
            <a:endParaRPr lang="zh-CN"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为了检验本研究思路的有效性，我们尝试将该方法用于解决金属中的氢脆问题：</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氢脆（hydrogen embrittlement，HE）是指金属由于氢的作用而造成机械性能（强度）退化，发生突然脆断的现象，它对金属材料的安全使用造成了很大威胁。</a:t>
            </a:r>
            <a:endParaRPr lang="zh-CN" altLang="en-US">
              <a:latin typeface="FZDaHei-B02S" panose="02000000000000000000" charset="-122"/>
              <a:ea typeface="FZDaHei-B02S" panose="02000000000000000000" charset="-122"/>
              <a:cs typeface="FZDaHei-B02S" panose="02000000000000000000" charset="-122"/>
              <a:sym typeface="+mn-ea"/>
            </a:endParaRPr>
          </a:p>
          <a:p>
            <a:endParaRPr dirty="0">
              <a:latin typeface="FZDaHei-B02S" panose="02000000000000000000" charset="-122"/>
              <a:ea typeface="FZDaHei-B02S" panose="02000000000000000000" charset="-122"/>
              <a:cs typeface="FZDaHei-B02S" panose="02000000000000000000" charset="-122"/>
              <a:sym typeface="+mn-ea"/>
            </a:endParaRPr>
          </a:p>
          <a:p>
            <a:r>
              <a:rPr lang="zh-CN" altLang="en-US">
                <a:sym typeface="+mn-ea"/>
              </a:rPr>
              <a:t>同时，</a:t>
            </a:r>
            <a:r>
              <a:rPr lang="zh-CN" altLang="en-US" b="1">
                <a:sym typeface="+mn-ea"/>
              </a:rPr>
              <a:t>先进高强钢材料的开发以及贮氢材料的应用过程，都绕不开氢脆的问题</a:t>
            </a:r>
            <a:endParaRPr lang="zh-CN" altLang="en-US" b="1">
              <a:sym typeface="+mn-ea"/>
            </a:endParaRPr>
          </a:p>
          <a:p>
            <a:endParaRPr lang="zh-CN" altLang="en-US">
              <a:sym typeface="+mn-ea"/>
            </a:endParaRPr>
          </a:p>
          <a:p>
            <a:r>
              <a:rPr lang="en-US" altLang="zh-CN">
                <a:sym typeface="+mn-ea"/>
              </a:rPr>
              <a:t>(</a:t>
            </a:r>
            <a:r>
              <a:rPr lang="zh-CN" altLang="en-US">
                <a:sym typeface="+mn-ea"/>
              </a:rPr>
              <a:t>高强度钢由于缺陷密度较大，所以它对氢脆敏感性也相应增大。</a:t>
            </a:r>
            <a:endParaRPr lang="zh-CN" altLang="en-US"/>
          </a:p>
          <a:p>
            <a:r>
              <a:rPr lang="zh-CN" altLang="en-US">
                <a:sym typeface="+mn-ea"/>
              </a:rPr>
              <a:t>氢能设备需要在高压下对氢进行存储，如果结构金属因为氢的渗透过早失效，会带来巨大的风险。</a:t>
            </a:r>
            <a:r>
              <a:rPr lang="en-US" altLang="zh-CN">
                <a:sym typeface="+mn-ea"/>
              </a:rPr>
              <a:t>)</a:t>
            </a:r>
            <a:endParaRPr lang="zh-CN" altLang="en-US"/>
          </a:p>
          <a:p>
            <a:endParaRPr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altLang="en-US" dirty="0">
                <a:effectLst/>
                <a:sym typeface="+mn-ea"/>
              </a:rPr>
              <a:t>晶界在氢脆的产生过程中扮演重要作用，也有研究证实，</a:t>
            </a:r>
            <a:r>
              <a:rPr lang="zh-CN" altLang="en-US" b="1" dirty="0">
                <a:effectLst/>
                <a:sym typeface="+mn-ea"/>
              </a:rPr>
              <a:t>针对性地改变金属材料中的晶界种类，如图 </a:t>
            </a:r>
            <a:r>
              <a:rPr lang="en-US" altLang="zh-CN" b="1" dirty="0">
                <a:effectLst/>
                <a:sym typeface="+mn-ea"/>
              </a:rPr>
              <a:t>3.4 </a:t>
            </a:r>
            <a:r>
              <a:rPr lang="zh-CN" altLang="en-US" b="1" dirty="0">
                <a:effectLst/>
                <a:sym typeface="+mn-ea"/>
              </a:rPr>
              <a:t>所示，</a:t>
            </a:r>
            <a:r>
              <a:rPr lang="zh-CN" altLang="en-US" dirty="0">
                <a:effectLst/>
                <a:sym typeface="+mn-ea"/>
              </a:rPr>
              <a:t>可以使得金属对 氢脆</a:t>
            </a:r>
            <a:r>
              <a:rPr lang="en-US" altLang="zh-CN" dirty="0">
                <a:effectLst/>
                <a:sym typeface="+mn-ea"/>
              </a:rPr>
              <a:t> 的敏感性大大降低</a:t>
            </a:r>
            <a:r>
              <a:rPr lang="zh-CN" altLang="en-US" dirty="0">
                <a:effectLst/>
                <a:sym typeface="+mn-ea"/>
              </a:rPr>
              <a:t>，</a:t>
            </a:r>
            <a:r>
              <a:rPr lang="zh-CN" altLang="en-US" dirty="0">
                <a:effectLst/>
                <a:latin typeface="FZDaHei-B02S" panose="02000000000000000000" charset="-122"/>
                <a:ea typeface="FZDaHei-B02S" panose="02000000000000000000" charset="-122"/>
                <a:cs typeface="FZDaHei-B02S" panose="02000000000000000000" charset="-122"/>
                <a:sym typeface="+mn-ea"/>
              </a:rPr>
              <a:t>设计出低 </a:t>
            </a:r>
            <a:r>
              <a:rPr lang="en-US" altLang="zh-CN" dirty="0">
                <a:effectLst/>
                <a:latin typeface="FZDaHei-B02S" panose="02000000000000000000" charset="-122"/>
                <a:ea typeface="FZDaHei-B02S" panose="02000000000000000000" charset="-122"/>
                <a:cs typeface="FZDaHei-B02S" panose="02000000000000000000" charset="-122"/>
                <a:sym typeface="+mn-ea"/>
              </a:rPr>
              <a:t>HE </a:t>
            </a:r>
            <a:r>
              <a:rPr lang="zh-CN" altLang="en-US" dirty="0">
                <a:effectLst/>
                <a:latin typeface="FZDaHei-B02S" panose="02000000000000000000" charset="-122"/>
                <a:ea typeface="FZDaHei-B02S" panose="02000000000000000000" charset="-122"/>
                <a:cs typeface="FZDaHei-B02S" panose="02000000000000000000" charset="-122"/>
                <a:sym typeface="+mn-ea"/>
              </a:rPr>
              <a:t>敏感性的材料，在高氢含量的环境中展现更多韧性特征，如</a:t>
            </a:r>
            <a:r>
              <a:rPr lang="en-US" altLang="zh-CN" dirty="0">
                <a:effectLst/>
                <a:latin typeface="FZDaHei-B02S" panose="02000000000000000000" charset="-122"/>
                <a:ea typeface="FZDaHei-B02S" panose="02000000000000000000" charset="-122"/>
                <a:cs typeface="FZDaHei-B02S" panose="02000000000000000000" charset="-122"/>
                <a:sym typeface="+mn-ea"/>
              </a:rPr>
              <a:t>3.5</a:t>
            </a:r>
            <a:r>
              <a:rPr lang="zh-CN" altLang="en-US" dirty="0">
                <a:effectLst/>
                <a:latin typeface="FZDaHei-B02S" panose="02000000000000000000" charset="-122"/>
                <a:ea typeface="FZDaHei-B02S" panose="02000000000000000000" charset="-122"/>
                <a:cs typeface="FZDaHei-B02S" panose="02000000000000000000" charset="-122"/>
                <a:sym typeface="+mn-ea"/>
              </a:rPr>
              <a:t>所示</a:t>
            </a:r>
            <a:endParaRPr lang="zh-CN" altLang="en-US" dirty="0">
              <a:effectLst/>
              <a:sym typeface="+mn-ea"/>
            </a:endParaRPr>
          </a:p>
          <a:p>
            <a:endParaRPr lang="zh-CN" altLang="en-US" dirty="0">
              <a:effectLst/>
              <a:sym typeface="+mn-ea"/>
            </a:endParaRPr>
          </a:p>
          <a:p>
            <a:r>
              <a:rPr lang="zh-CN" altLang="en-US" dirty="0">
                <a:effectLst/>
                <a:sym typeface="+mn-ea"/>
              </a:rPr>
              <a:t>（有研究</a:t>
            </a:r>
            <a:r>
              <a:rPr lang="en-US" altLang="zh-CN" dirty="0">
                <a:effectLst/>
                <a:sym typeface="+mn-ea"/>
              </a:rPr>
              <a:t>尝试对镍中的 </a:t>
            </a:r>
            <a:r>
              <a:rPr lang="zh-CN" altLang="en-US" dirty="0">
                <a:effectLst/>
                <a:sym typeface="+mn-ea"/>
              </a:rPr>
              <a:t>晶界</a:t>
            </a:r>
            <a:r>
              <a:rPr lang="en-US" altLang="zh-CN" dirty="0">
                <a:effectLst/>
                <a:sym typeface="+mn-ea"/>
              </a:rPr>
              <a:t> 进行加工，结果表明，</a:t>
            </a:r>
            <a:r>
              <a:rPr lang="zh-CN" altLang="en-US" dirty="0">
                <a:effectLst/>
                <a:sym typeface="+mn-ea"/>
              </a:rPr>
              <a:t>存在</a:t>
            </a:r>
            <a:r>
              <a:rPr lang="en-US" altLang="zh-CN" dirty="0">
                <a:effectLst/>
                <a:sym typeface="+mn-ea"/>
              </a:rPr>
              <a:t>特殊晶界</a:t>
            </a:r>
            <a:r>
              <a:rPr lang="zh-CN" altLang="en-US" dirty="0">
                <a:effectLst/>
                <a:sym typeface="+mn-ea"/>
              </a:rPr>
              <a:t>可以使得 氢脆</a:t>
            </a:r>
            <a:r>
              <a:rPr lang="en-US" altLang="zh-CN" dirty="0">
                <a:effectLst/>
                <a:sym typeface="+mn-ea"/>
              </a:rPr>
              <a:t> 的敏感性大大降低。此外，</a:t>
            </a:r>
            <a:r>
              <a:rPr lang="zh-CN" altLang="en-US" dirty="0">
                <a:effectLst/>
                <a:sym typeface="+mn-ea"/>
              </a:rPr>
              <a:t>也有研究证</a:t>
            </a:r>
            <a:r>
              <a:rPr lang="en-US" altLang="zh-CN" dirty="0">
                <a:effectLst/>
                <a:sym typeface="+mn-ea"/>
              </a:rPr>
              <a:t>明，特殊的 </a:t>
            </a:r>
            <a:r>
              <a:rPr lang="zh-CN" altLang="en-US" dirty="0">
                <a:effectLst/>
                <a:sym typeface="+mn-ea"/>
              </a:rPr>
              <a:t>晶界</a:t>
            </a:r>
            <a:r>
              <a:rPr lang="en-US" altLang="zh-CN" dirty="0">
                <a:effectLst/>
                <a:sym typeface="+mn-ea"/>
              </a:rPr>
              <a:t> 能够捕获氢气，减少氢的扩散。这些研究</a:t>
            </a:r>
            <a:r>
              <a:rPr lang="zh-CN" altLang="en-US" dirty="0">
                <a:effectLst/>
                <a:sym typeface="+mn-ea"/>
              </a:rPr>
              <a:t>显示了</a:t>
            </a:r>
            <a:r>
              <a:rPr lang="en-US" altLang="zh-CN" dirty="0">
                <a:effectLst/>
                <a:sym typeface="+mn-ea"/>
              </a:rPr>
              <a:t>通过 </a:t>
            </a:r>
            <a:r>
              <a:rPr lang="zh-CN" altLang="en-US" dirty="0">
                <a:effectLst/>
                <a:sym typeface="+mn-ea"/>
              </a:rPr>
              <a:t>晶界 </a:t>
            </a:r>
            <a:r>
              <a:rPr lang="en-US" altLang="zh-CN" dirty="0">
                <a:effectLst/>
                <a:sym typeface="+mn-ea"/>
              </a:rPr>
              <a:t>工程控制金属对HE敏感性的可能性。</a:t>
            </a:r>
            <a:r>
              <a:rPr lang="zh-CN" altLang="en-US" dirty="0">
                <a:effectLst/>
                <a:sym typeface="+mn-ea"/>
              </a:rPr>
              <a:t>）</a:t>
            </a:r>
            <a:endParaRPr lang="en-US"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我们想要探究，这需要我们对</a:t>
            </a:r>
            <a:r>
              <a:rPr lang="zh-CN" b="1" spc="-50" dirty="0">
                <a:latin typeface="Arial" panose="020B0604020202020204"/>
                <a:cs typeface="Arial" panose="020B0604020202020204"/>
                <a:sym typeface="+mn-ea"/>
              </a:rPr>
              <a:t>金属中 晶界</a:t>
            </a:r>
            <a:r>
              <a:rPr lang="en-US" altLang="zh-CN" b="1" spc="-50" dirty="0">
                <a:latin typeface="Arial" panose="020B0604020202020204"/>
                <a:cs typeface="Arial" panose="020B0604020202020204"/>
                <a:sym typeface="+mn-ea"/>
              </a:rPr>
              <a:t>-</a:t>
            </a:r>
            <a:r>
              <a:rPr lang="zh-CN" altLang="en-US" b="1" spc="-50" dirty="0">
                <a:latin typeface="Arial" panose="020B0604020202020204"/>
                <a:cs typeface="Arial" panose="020B0604020202020204"/>
                <a:sym typeface="+mn-ea"/>
              </a:rPr>
              <a:t>氢</a:t>
            </a:r>
            <a:r>
              <a:rPr lang="zh-CN" b="1" spc="-50" dirty="0">
                <a:latin typeface="Arial" panose="020B0604020202020204"/>
                <a:cs typeface="Arial" panose="020B0604020202020204"/>
                <a:sym typeface="+mn-ea"/>
              </a:rPr>
              <a:t> 的相互作用</a:t>
            </a:r>
            <a:r>
              <a:rPr lang="zh-CN" spc="-50" dirty="0">
                <a:latin typeface="Arial" panose="020B0604020202020204"/>
                <a:cs typeface="Arial" panose="020B0604020202020204"/>
                <a:sym typeface="+mn-ea"/>
              </a:rPr>
              <a:t>（以偏聚能表征）有更多的了解</a:t>
            </a:r>
            <a:endParaRPr lang="zh-CN" spc="-50" dirty="0">
              <a:latin typeface="Arial" panose="020B0604020202020204"/>
              <a:cs typeface="Arial" panose="020B0604020202020204"/>
              <a:sym typeface="+mn-ea"/>
            </a:endParaRPr>
          </a:p>
          <a:p>
            <a:endParaRPr lang="zh-CN"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固体中的晶界可视为晶格对称性破缺的位点，所以可以通过计算人为定义的对称因子来识别模拟体系中的晶界；</a:t>
            </a:r>
            <a:endParaRPr lang="zh-CN" altLang="en-US" dirty="0">
              <a:latin typeface="FZDaHei-B02S" panose="02000000000000000000" charset="-122"/>
              <a:ea typeface="FZDaHei-B02S" panose="02000000000000000000" charset="-122"/>
              <a:cs typeface="FZDaHei-B02S" panose="02000000000000000000" charset="-122"/>
              <a:sym typeface="+mn-ea"/>
            </a:endParaRPr>
          </a:p>
          <a:p>
            <a:endParaRPr lang="zh-CN" altLang="en-US" dirty="0">
              <a:latin typeface="FZDaHei-B02S" panose="02000000000000000000" charset="-122"/>
              <a:ea typeface="FZDaHei-B02S" panose="02000000000000000000" charset="-122"/>
              <a:cs typeface="FZDaHei-B02S" panose="02000000000000000000" charset="-122"/>
              <a:sym typeface="+mn-ea"/>
            </a:endParaRPr>
          </a:p>
          <a:p>
            <a:r>
              <a:rPr lang="zh-CN" altLang="en-US" dirty="0">
                <a:latin typeface="FZDaHei-B02S" panose="02000000000000000000" charset="-122"/>
                <a:ea typeface="FZDaHei-B02S" panose="02000000000000000000" charset="-122"/>
                <a:cs typeface="FZDaHei-B02S" panose="02000000000000000000" charset="-122"/>
                <a:sym typeface="+mn-ea"/>
              </a:rPr>
              <a:t>而后借用地理分析中常用的 </a:t>
            </a:r>
            <a:r>
              <a:rPr lang="en-US" altLang="zh-CN" dirty="0">
                <a:latin typeface="FZDaHei-B02S" panose="02000000000000000000" charset="-122"/>
                <a:ea typeface="FZDaHei-B02S" panose="02000000000000000000" charset="-122"/>
                <a:cs typeface="FZDaHei-B02S" panose="02000000000000000000" charset="-122"/>
                <a:sym typeface="+mn-ea"/>
              </a:rPr>
              <a:t>Voronoi </a:t>
            </a:r>
            <a:r>
              <a:rPr lang="zh-CN" altLang="en-US" dirty="0">
                <a:latin typeface="FZDaHei-B02S" panose="02000000000000000000" charset="-122"/>
                <a:ea typeface="FZDaHei-B02S" panose="02000000000000000000" charset="-122"/>
                <a:cs typeface="FZDaHei-B02S" panose="02000000000000000000" charset="-122"/>
                <a:sym typeface="+mn-ea"/>
              </a:rPr>
              <a:t>多边形方法可确定固体中 </a:t>
            </a:r>
            <a:r>
              <a:rPr lang="en-US" altLang="zh-CN" dirty="0">
                <a:latin typeface="FZDaHei-B02S" panose="02000000000000000000" charset="-122"/>
                <a:ea typeface="FZDaHei-B02S" panose="02000000000000000000" charset="-122"/>
                <a:cs typeface="FZDaHei-B02S" panose="02000000000000000000" charset="-122"/>
                <a:sym typeface="+mn-ea"/>
              </a:rPr>
              <a:t>H </a:t>
            </a:r>
            <a:r>
              <a:rPr lang="zh-CN" altLang="en-US" dirty="0">
                <a:latin typeface="FZDaHei-B02S" panose="02000000000000000000" charset="-122"/>
                <a:ea typeface="FZDaHei-B02S" panose="02000000000000000000" charset="-122"/>
                <a:cs typeface="FZDaHei-B02S" panose="02000000000000000000" charset="-122"/>
                <a:sym typeface="+mn-ea"/>
              </a:rPr>
              <a:t>偏聚位点的大致位置</a:t>
            </a:r>
            <a:endParaRPr lang="zh-CN"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552950" y="642938"/>
            <a:ext cx="3086100" cy="1736725"/>
          </a:xfrm>
        </p:spPr>
      </p:sp>
      <p:sp>
        <p:nvSpPr>
          <p:cNvPr id="3" name="文本占位符 2"/>
          <p:cNvSpPr>
            <a:spLocks noGrp="1"/>
          </p:cNvSpPr>
          <p:nvPr>
            <p:ph type="body" idx="3"/>
          </p:nvPr>
        </p:nvSpPr>
        <p:spPr/>
        <p:txBody>
          <a:bodyPr/>
          <a:lstStyle/>
          <a:p>
            <a:r>
              <a:rPr lang="zh-CN" altLang="en-US" dirty="0">
                <a:latin typeface="FZDaHei-B02S" panose="02000000000000000000" charset="-122"/>
                <a:ea typeface="FZDaHei-B02S" panose="02000000000000000000" charset="-122"/>
                <a:cs typeface="FZDaHei-B02S" panose="02000000000000000000" charset="-122"/>
                <a:sym typeface="+mn-ea"/>
              </a:rPr>
              <a:t>我们认为不同 </a:t>
            </a:r>
            <a:r>
              <a:rPr lang="en-US" altLang="zh-CN" dirty="0">
                <a:latin typeface="FZDaHei-B02S" panose="02000000000000000000" charset="-122"/>
                <a:ea typeface="FZDaHei-B02S" panose="02000000000000000000" charset="-122"/>
                <a:cs typeface="FZDaHei-B02S" panose="02000000000000000000" charset="-122"/>
                <a:sym typeface="+mn-ea"/>
              </a:rPr>
              <a:t>H </a:t>
            </a:r>
            <a:r>
              <a:rPr lang="zh-CN" altLang="en-US" dirty="0">
                <a:latin typeface="FZDaHei-B02S" panose="02000000000000000000" charset="-122"/>
                <a:ea typeface="FZDaHei-B02S" panose="02000000000000000000" charset="-122"/>
                <a:cs typeface="FZDaHei-B02S" panose="02000000000000000000" charset="-122"/>
                <a:sym typeface="+mn-ea"/>
              </a:rPr>
              <a:t>偏聚位点处的 </a:t>
            </a:r>
            <a:r>
              <a:rPr lang="en-US" altLang="zh-CN" dirty="0">
                <a:latin typeface="FZDaHei-B02S" panose="02000000000000000000" charset="-122"/>
                <a:ea typeface="FZDaHei-B02S" panose="02000000000000000000" charset="-122"/>
                <a:cs typeface="FZDaHei-B02S" panose="02000000000000000000" charset="-122"/>
                <a:sym typeface="+mn-ea"/>
              </a:rPr>
              <a:t>H </a:t>
            </a:r>
            <a:r>
              <a:rPr lang="zh-CN" altLang="en-US" dirty="0">
                <a:latin typeface="FZDaHei-B02S" panose="02000000000000000000" charset="-122"/>
                <a:ea typeface="FZDaHei-B02S" panose="02000000000000000000" charset="-122"/>
                <a:cs typeface="FZDaHei-B02S" panose="02000000000000000000" charset="-122"/>
                <a:sym typeface="+mn-ea"/>
              </a:rPr>
              <a:t>偏聚能和它当地的原子结构相关，于是我们通过</a:t>
            </a:r>
            <a:r>
              <a:rPr lang="zh-CN" altLang="en-US" b="1" dirty="0">
                <a:latin typeface="+mj-ea"/>
                <a:ea typeface="+mj-ea"/>
                <a:cs typeface="Times New Roman" panose="02020603050405020304" charset="0"/>
                <a:sym typeface="+mn-ea"/>
              </a:rPr>
              <a:t>核密度近似方法（</a:t>
            </a:r>
            <a:r>
              <a:rPr lang="en-US" altLang="zh-CN" b="1" dirty="0">
                <a:latin typeface="+mj-ea"/>
                <a:ea typeface="+mj-ea"/>
                <a:cs typeface="Times New Roman" panose="02020603050405020304" charset="0"/>
                <a:sym typeface="+mn-ea"/>
              </a:rPr>
              <a:t>KDE</a:t>
            </a:r>
            <a:r>
              <a:rPr lang="zh-CN" altLang="en-US" b="1" dirty="0">
                <a:latin typeface="+mj-ea"/>
                <a:ea typeface="+mj-ea"/>
                <a:cs typeface="Times New Roman" panose="02020603050405020304" charset="0"/>
                <a:sym typeface="+mn-ea"/>
              </a:rPr>
              <a:t>）</a:t>
            </a:r>
            <a:r>
              <a:rPr lang="zh-CN" altLang="en-US" dirty="0">
                <a:latin typeface="+mj-ea"/>
                <a:ea typeface="+mj-ea"/>
                <a:cs typeface="Times New Roman" panose="02020603050405020304" charset="0"/>
                <a:sym typeface="+mn-ea"/>
              </a:rPr>
              <a:t>改进传统的对相关分布函数 </a:t>
            </a:r>
            <a:r>
              <a:rPr lang="en-US" altLang="zh-CN" dirty="0">
                <a:latin typeface="+mj-ea"/>
                <a:ea typeface="+mj-ea"/>
                <a:cs typeface="Times New Roman" panose="02020603050405020304" charset="0"/>
                <a:sym typeface="+mn-ea"/>
              </a:rPr>
              <a:t>PCF </a:t>
            </a:r>
            <a:r>
              <a:rPr lang="zh-CN" altLang="en-US" dirty="0">
                <a:latin typeface="+mj-ea"/>
                <a:ea typeface="+mj-ea"/>
                <a:cs typeface="Times New Roman" panose="02020603050405020304" charset="0"/>
                <a:sym typeface="+mn-ea"/>
              </a:rPr>
              <a:t>作为其局域结构的描述子，提取出如下图所示的信息</a:t>
            </a:r>
            <a:endParaRPr lang="zh-CN" altLang="en-US" dirty="0">
              <a:latin typeface="+mj-ea"/>
              <a:ea typeface="+mj-ea"/>
              <a:cs typeface="Times New Roman" panose="02020603050405020304" charset="0"/>
              <a:sym typeface="+mn-ea"/>
            </a:endParaRPr>
          </a:p>
          <a:p>
            <a:endParaRPr lang="zh-CN" altLang="en-US" dirty="0">
              <a:latin typeface="+mj-ea"/>
              <a:ea typeface="+mj-ea"/>
              <a:cs typeface="Times New Roman" panose="02020603050405020304" charset="0"/>
              <a:sym typeface="+mn-ea"/>
            </a:endParaRPr>
          </a:p>
          <a:p>
            <a:pPr algn="l">
              <a:lnSpc>
                <a:spcPct val="110000"/>
              </a:lnSpc>
            </a:pPr>
            <a:r>
              <a:rPr lang="zh-CN" b="1">
                <a:ea typeface="+mj-ea"/>
                <a:sym typeface="+mn-ea"/>
              </a:rPr>
              <a:t>计算</a:t>
            </a:r>
            <a:r>
              <a:rPr b="1">
                <a:ea typeface="+mj-ea"/>
                <a:sym typeface="+mn-ea"/>
              </a:rPr>
              <a:t>每个已识别的 GB </a:t>
            </a:r>
            <a:r>
              <a:rPr lang="zh-CN" b="1">
                <a:ea typeface="+mj-ea"/>
                <a:sym typeface="+mn-ea"/>
              </a:rPr>
              <a:t>中偏聚位点</a:t>
            </a:r>
            <a:r>
              <a:rPr b="1">
                <a:ea typeface="+mj-ea"/>
                <a:sym typeface="+mn-ea"/>
              </a:rPr>
              <a:t>的 </a:t>
            </a:r>
            <a:r>
              <a:rPr lang="en-US" b="1">
                <a:ea typeface="+mj-ea"/>
                <a:sym typeface="+mn-ea"/>
              </a:rPr>
              <a:t>PCF</a:t>
            </a:r>
            <a:r>
              <a:rPr lang="zh-CN" altLang="en-US" b="1">
                <a:ea typeface="+mj-ea"/>
                <a:sym typeface="+mn-ea"/>
              </a:rPr>
              <a:t>，</a:t>
            </a:r>
            <a:r>
              <a:rPr b="1">
                <a:ea typeface="+mj-ea"/>
                <a:sym typeface="+mn-ea"/>
              </a:rPr>
              <a:t>转换为特征矩阵，作为 </a:t>
            </a:r>
            <a:r>
              <a:rPr lang="en-US" b="1">
                <a:ea typeface="+mj-ea"/>
                <a:sym typeface="+mn-ea"/>
              </a:rPr>
              <a:t>(</a:t>
            </a:r>
            <a:r>
              <a:rPr b="1">
                <a:ea typeface="+mj-ea"/>
                <a:sym typeface="+mn-ea"/>
              </a:rPr>
              <a:t>c</a:t>
            </a:r>
            <a:r>
              <a:rPr lang="en-US" b="1">
                <a:ea typeface="+mj-ea"/>
                <a:sym typeface="+mn-ea"/>
              </a:rPr>
              <a:t>) </a:t>
            </a:r>
            <a:r>
              <a:rPr b="1">
                <a:ea typeface="+mj-ea"/>
                <a:sym typeface="+mn-ea"/>
              </a:rPr>
              <a:t>学习算法 </a:t>
            </a:r>
            <a:r>
              <a:rPr lang="en-US" b="1">
                <a:ea typeface="+mj-ea"/>
                <a:sym typeface="+mn-ea"/>
              </a:rPr>
              <a:t>(</a:t>
            </a:r>
            <a:r>
              <a:rPr b="1">
                <a:ea typeface="+mj-ea"/>
                <a:sym typeface="+mn-ea"/>
              </a:rPr>
              <a:t>线性回归</a:t>
            </a:r>
            <a:r>
              <a:rPr lang="en-US" b="1">
                <a:ea typeface="+mj-ea"/>
                <a:sym typeface="+mn-ea"/>
              </a:rPr>
              <a:t>) </a:t>
            </a:r>
            <a:r>
              <a:rPr lang="zh-CN" altLang="en-US" b="1">
                <a:ea typeface="+mj-ea"/>
                <a:sym typeface="+mn-ea"/>
              </a:rPr>
              <a:t>的</a:t>
            </a:r>
            <a:r>
              <a:rPr b="1">
                <a:ea typeface="+mj-ea"/>
                <a:sym typeface="+mn-ea"/>
              </a:rPr>
              <a:t>输入</a:t>
            </a:r>
            <a:endParaRPr lang="zh-CN" altLang="en-US" dirty="0">
              <a:latin typeface="+mj-ea"/>
              <a:ea typeface="+mj-ea"/>
              <a:cs typeface="Times New Roman" panose="02020603050405020304" charset="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sp>
        <p:nvSpPr>
          <p:cNvPr id="18" name="bg object 18"/>
          <p:cNvSpPr/>
          <p:nvPr/>
        </p:nvSpPr>
        <p:spPr>
          <a:xfrm>
            <a:off x="474844" y="3189528"/>
            <a:ext cx="11171767" cy="38735"/>
          </a:xfrm>
          <a:custGeom>
            <a:avLst/>
            <a:gdLst/>
            <a:ahLst/>
            <a:cxnLst/>
            <a:rect l="l" t="t" r="r" b="b"/>
            <a:pathLst>
              <a:path w="8378825" h="38735">
                <a:moveTo>
                  <a:pt x="8378774" y="38163"/>
                </a:moveTo>
                <a:lnTo>
                  <a:pt x="0" y="38163"/>
                </a:lnTo>
                <a:lnTo>
                  <a:pt x="0" y="0"/>
                </a:lnTo>
                <a:lnTo>
                  <a:pt x="8378774" y="0"/>
                </a:lnTo>
                <a:lnTo>
                  <a:pt x="8378774" y="38163"/>
                </a:lnTo>
                <a:close/>
              </a:path>
            </a:pathLst>
          </a:custGeom>
          <a:solidFill>
            <a:srgbClr val="333399"/>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19456" y="237744"/>
            <a:ext cx="11442192" cy="138683"/>
          </a:xfrm>
          <a:prstGeom prst="rect">
            <a:avLst/>
          </a:prstGeom>
        </p:spPr>
      </p:pic>
      <p:pic>
        <p:nvPicPr>
          <p:cNvPr id="17" name="bg object 17"/>
          <p:cNvPicPr/>
          <p:nvPr/>
        </p:nvPicPr>
        <p:blipFill>
          <a:blip r:embed="rId3" cstate="print"/>
          <a:stretch>
            <a:fillRect/>
          </a:stretch>
        </p:blipFill>
        <p:spPr>
          <a:xfrm>
            <a:off x="9513824" y="62484"/>
            <a:ext cx="2448560" cy="428244"/>
          </a:xfrm>
          <a:prstGeom prst="rect">
            <a:avLst/>
          </a:prstGeom>
        </p:spPr>
      </p:pic>
      <p:pic>
        <p:nvPicPr>
          <p:cNvPr id="18" name="bg object 18"/>
          <p:cNvPicPr/>
          <p:nvPr/>
        </p:nvPicPr>
        <p:blipFill>
          <a:blip r:embed="rId4" cstate="print"/>
          <a:stretch>
            <a:fillRect/>
          </a:stretch>
        </p:blipFill>
        <p:spPr>
          <a:xfrm>
            <a:off x="9544303" y="25907"/>
            <a:ext cx="2456688" cy="713232"/>
          </a:xfrm>
          <a:prstGeom prst="rect">
            <a:avLst/>
          </a:prstGeom>
        </p:spPr>
      </p:pic>
      <p:pic>
        <p:nvPicPr>
          <p:cNvPr id="19" name="bg object 19"/>
          <p:cNvPicPr/>
          <p:nvPr/>
        </p:nvPicPr>
        <p:blipFill>
          <a:blip r:embed="rId5" cstate="print"/>
          <a:stretch>
            <a:fillRect/>
          </a:stretch>
        </p:blipFill>
        <p:spPr>
          <a:xfrm>
            <a:off x="0" y="841247"/>
            <a:ext cx="12192000" cy="447141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fld>
            <a:endParaRPr lang="en-US"/>
          </a:p>
        </p:txBody>
      </p:sp>
      <p:sp>
        <p:nvSpPr>
          <p:cNvPr id="3" name="页脚占位符 2"/>
          <p:cNvSpPr>
            <a:spLocks noGrp="1"/>
          </p:cNvSpPr>
          <p:nvPr>
            <p:ph type="ftr" sz="quarter" idx="11"/>
          </p:nvPr>
        </p:nvSpPr>
        <p:spPr/>
        <p:txBody>
          <a:bodyPr/>
          <a:lstStyle/>
          <a:p/>
        </p:txBody>
      </p:sp>
      <p:sp>
        <p:nvSpPr>
          <p:cNvPr id="4" name="灯片编号占位符 3"/>
          <p:cNvSpPr>
            <a:spLocks noGrp="1"/>
          </p:cNvSpPr>
          <p:nvPr>
            <p:ph type="sldNum" sz="quarter" idx="12"/>
          </p:nvPr>
        </p:nvSpPr>
        <p:spPr/>
        <p:txBody>
          <a:bodyPr/>
          <a:lstStyle/>
          <a:p>
            <a:pPr marL="38100">
              <a:lnSpc>
                <a:spcPts val="1650"/>
              </a:lnSpc>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79979" y="570344"/>
            <a:ext cx="7032040" cy="331469"/>
          </a:xfrm>
          <a:prstGeom prst="rect">
            <a:avLst/>
          </a:prstGeom>
        </p:spPr>
        <p:txBody>
          <a:bodyPr wrap="square" lIns="0" tIns="0" rIns="0" bIns="0">
            <a:spAutoFit/>
          </a:bodyPr>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435925" y="6415162"/>
            <a:ext cx="366605" cy="225425"/>
          </a:xfrm>
          <a:prstGeom prst="rect">
            <a:avLst/>
          </a:prstGeom>
        </p:spPr>
        <p:txBody>
          <a:bodyPr wrap="square" lIns="0" tIns="0" rIns="0" bIns="0">
            <a:spAutoFit/>
          </a:bodyPr>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hyperlink" Target="mailto:liss18@mails.tsinghua.edu.cn" TargetMode="External"/><Relationship Id="rId2" Type="http://schemas.openxmlformats.org/officeDocument/2006/relationships/image" Target="../media/image4.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4.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4.jpeg"/><Relationship Id="rId4" Type="http://schemas.openxmlformats.org/officeDocument/2006/relationships/image" Target="../media/image1.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4.jpeg"/><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1.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3" Type="http://schemas.openxmlformats.org/officeDocument/2006/relationships/image" Target="../media/image25.png"/><Relationship Id="rId2" Type="http://schemas.openxmlformats.org/officeDocument/2006/relationships/image" Target="../media/image4.jpeg"/><Relationship Id="rId10" Type="http://schemas.openxmlformats.org/officeDocument/2006/relationships/notesSlide" Target="../notesSlides/notesSlide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2"/>
          <p:cNvGrpSpPr/>
          <p:nvPr/>
        </p:nvGrpSpPr>
        <p:grpSpPr>
          <a:xfrm>
            <a:off x="214757" y="76072"/>
            <a:ext cx="11748770" cy="864870"/>
            <a:chOff x="164592" y="80517"/>
            <a:chExt cx="11748770" cy="864870"/>
          </a:xfrm>
        </p:grpSpPr>
        <p:pic>
          <p:nvPicPr>
            <p:cNvPr id="16" name="object 3"/>
            <p:cNvPicPr/>
            <p:nvPr/>
          </p:nvPicPr>
          <p:blipFill>
            <a:blip r:embed="rId1" cstate="print"/>
            <a:stretch>
              <a:fillRect/>
            </a:stretch>
          </p:blipFill>
          <p:spPr>
            <a:xfrm>
              <a:off x="164592" y="237997"/>
              <a:ext cx="9969500" cy="140400"/>
            </a:xfrm>
            <a:prstGeom prst="rect">
              <a:avLst/>
            </a:prstGeom>
            <a:ln>
              <a:noFill/>
            </a:ln>
          </p:spPr>
        </p:pic>
        <p:pic>
          <p:nvPicPr>
            <p:cNvPr id="17" name="object 5"/>
            <p:cNvPicPr/>
            <p:nvPr/>
          </p:nvPicPr>
          <p:blipFill>
            <a:blip r:embed="rId2" cstate="print"/>
            <a:stretch>
              <a:fillRect/>
            </a:stretch>
          </p:blipFill>
          <p:spPr>
            <a:xfrm>
              <a:off x="9767062" y="80517"/>
              <a:ext cx="2146300" cy="864870"/>
            </a:xfrm>
            <a:prstGeom prst="rect">
              <a:avLst/>
            </a:prstGeom>
          </p:spPr>
        </p:pic>
      </p:grpSp>
      <p:grpSp>
        <p:nvGrpSpPr>
          <p:cNvPr id="27" name="组合 26"/>
          <p:cNvGrpSpPr/>
          <p:nvPr/>
        </p:nvGrpSpPr>
        <p:grpSpPr>
          <a:xfrm>
            <a:off x="736460" y="4638675"/>
            <a:ext cx="10719435" cy="1543685"/>
            <a:chOff x="3759" y="7025"/>
            <a:chExt cx="12298" cy="2431"/>
          </a:xfrm>
        </p:grpSpPr>
        <p:sp>
          <p:nvSpPr>
            <p:cNvPr id="23" name="object 2"/>
            <p:cNvSpPr txBox="1"/>
            <p:nvPr/>
          </p:nvSpPr>
          <p:spPr>
            <a:xfrm>
              <a:off x="4835" y="7025"/>
              <a:ext cx="10147" cy="774"/>
            </a:xfrm>
            <a:prstGeom prst="rect">
              <a:avLst/>
            </a:prstGeom>
          </p:spPr>
          <p:txBody>
            <a:bodyPr vert="horz" wrap="square" lIns="0" tIns="12699" rIns="0" bIns="0" rtlCol="0">
              <a:spAutoFit/>
            </a:bodyPr>
            <a:lstStyle/>
            <a:p>
              <a:pPr marR="3016250" algn="ctr">
                <a:lnSpc>
                  <a:spcPct val="130000"/>
                </a:lnSpc>
                <a:spcBef>
                  <a:spcPts val="100"/>
                </a:spcBef>
              </a:pPr>
              <a:r>
                <a:rPr lang="en-US" sz="2400" dirty="0">
                  <a:latin typeface="Times New Roman" panose="02020603050405020304" charset="0"/>
                  <a:ea typeface="FZDaHei-B02S" panose="02000000000000000000" charset="-122"/>
                  <a:cs typeface="Times New Roman" panose="02020603050405020304" charset="0"/>
                </a:rPr>
                <a:t>Jincheng Zhang</a:t>
              </a:r>
              <a:r>
                <a:rPr lang="en-US" sz="2400" baseline="30000" dirty="0">
                  <a:latin typeface="Times New Roman" panose="02020603050405020304" charset="0"/>
                  <a:ea typeface="FZDaHei-B02S" panose="02000000000000000000" charset="-122"/>
                  <a:cs typeface="Times New Roman" panose="02020603050405020304" charset="0"/>
                </a:rPr>
                <a:t>1</a:t>
              </a:r>
              <a:r>
                <a:rPr lang="en-US" sz="2400" dirty="0">
                  <a:latin typeface="Times New Roman" panose="02020603050405020304" charset="0"/>
                  <a:ea typeface="FZDaHei-B02S" panose="02000000000000000000" charset="-122"/>
                  <a:cs typeface="Times New Roman" panose="02020603050405020304" charset="0"/>
                </a:rPr>
                <a:t>, Zhihang Qian</a:t>
              </a:r>
              <a:r>
                <a:rPr lang="en-US" sz="2400" baseline="30000" dirty="0">
                  <a:latin typeface="Times New Roman" panose="02020603050405020304" charset="0"/>
                  <a:ea typeface="FZDaHei-B02S" panose="02000000000000000000" charset="-122"/>
                  <a:cs typeface="Times New Roman" panose="02020603050405020304" charset="0"/>
                </a:rPr>
                <a:t>1</a:t>
              </a:r>
              <a:r>
                <a:rPr lang="en-US" sz="2400" dirty="0">
                  <a:latin typeface="Times New Roman" panose="02020603050405020304" charset="0"/>
                  <a:ea typeface="FZDaHei-B02S" panose="02000000000000000000" charset="-122"/>
                  <a:cs typeface="Times New Roman" panose="02020603050405020304" charset="0"/>
                </a:rPr>
                <a:t>, Shuyang Gu</a:t>
              </a:r>
              <a:r>
                <a:rPr lang="en-US" sz="2400" baseline="30000" dirty="0">
                  <a:latin typeface="Times New Roman" panose="02020603050405020304" charset="0"/>
                  <a:ea typeface="FZDaHei-B02S" panose="02000000000000000000" charset="-122"/>
                  <a:cs typeface="Times New Roman" panose="02020603050405020304" charset="0"/>
                </a:rPr>
                <a:t>1</a:t>
              </a:r>
              <a:r>
                <a:rPr lang="en-US" sz="2400" dirty="0">
                  <a:latin typeface="Times New Roman" panose="02020603050405020304" charset="0"/>
                  <a:ea typeface="FZDaHei-B02S" panose="02000000000000000000" charset="-122"/>
                  <a:cs typeface="Times New Roman" panose="02020603050405020304" charset="0"/>
                </a:rPr>
                <a:t>, Yongjoong </a:t>
              </a:r>
              <a:r>
                <a:rPr lang="en-US" sz="2400" dirty="0">
                  <a:latin typeface="Times New Roman" panose="02020603050405020304" charset="0"/>
                  <a:ea typeface="FZDaHei-B02S" panose="02000000000000000000" charset="-122"/>
                  <a:cs typeface="Times New Roman" panose="02020603050405020304" charset="0"/>
                  <a:sym typeface="+mn-ea"/>
                </a:rPr>
                <a:t>Shin</a:t>
              </a:r>
              <a:r>
                <a:rPr lang="en-US" sz="2400" baseline="30000" dirty="0">
                  <a:latin typeface="Times New Roman" panose="02020603050405020304" charset="0"/>
                  <a:ea typeface="FZDaHei-B02S" panose="02000000000000000000" charset="-122"/>
                  <a:cs typeface="Times New Roman" panose="02020603050405020304" charset="0"/>
                </a:rPr>
                <a:t>1</a:t>
              </a:r>
              <a:endParaRPr lang="en-US" sz="2400" b="1" u="sng" spc="-5" baseline="30000" dirty="0">
                <a:latin typeface="Times New Roman" panose="02020603050405020304" charset="0"/>
                <a:ea typeface="FZDaHei-B02S" panose="02000000000000000000" charset="-122"/>
                <a:cs typeface="Times New Roman" panose="02020603050405020304" charset="0"/>
              </a:endParaRPr>
            </a:p>
          </p:txBody>
        </p:sp>
        <p:sp>
          <p:nvSpPr>
            <p:cNvPr id="24" name="文本框 23"/>
            <p:cNvSpPr txBox="1"/>
            <p:nvPr/>
          </p:nvSpPr>
          <p:spPr>
            <a:xfrm>
              <a:off x="3759" y="7855"/>
              <a:ext cx="12298" cy="1601"/>
            </a:xfrm>
            <a:prstGeom prst="rect">
              <a:avLst/>
            </a:prstGeom>
            <a:noFill/>
          </p:spPr>
          <p:txBody>
            <a:bodyPr wrap="square" rtlCol="0" anchor="t">
              <a:spAutoFit/>
            </a:bodyPr>
            <a:lstStyle/>
            <a:p>
              <a:pPr marR="3016250" algn="ctr">
                <a:lnSpc>
                  <a:spcPct val="150000"/>
                </a:lnSpc>
                <a:spcBef>
                  <a:spcPts val="15"/>
                </a:spcBef>
              </a:pPr>
              <a:r>
                <a:rPr lang="en-US" sz="2000" spc="-5" dirty="0">
                  <a:latin typeface="Times New Roman" panose="02020603050405020304" charset="0"/>
                  <a:ea typeface="FZDaHei-B02S" panose="02000000000000000000" charset="-122"/>
                  <a:cs typeface="Times New Roman" panose="02020603050405020304" charset="0"/>
                  <a:sym typeface="+mn-ea"/>
                </a:rPr>
                <a:t>1. School of Materials Science and Engineering, Tsinghua University</a:t>
              </a:r>
              <a:endParaRPr lang="en-US" sz="2000" spc="-5" dirty="0">
                <a:latin typeface="Times New Roman" panose="02020603050405020304" charset="0"/>
                <a:ea typeface="FZDaHei-B02S" panose="02000000000000000000" charset="-122"/>
                <a:cs typeface="Times New Roman" panose="02020603050405020304" charset="0"/>
                <a:sym typeface="+mn-ea"/>
              </a:endParaRPr>
            </a:p>
            <a:p>
              <a:pPr marR="3016250" algn="ctr">
                <a:lnSpc>
                  <a:spcPct val="150000"/>
                </a:lnSpc>
                <a:spcBef>
                  <a:spcPts val="15"/>
                </a:spcBef>
              </a:pPr>
              <a:r>
                <a:rPr sz="2000" spc="-5" dirty="0">
                  <a:latin typeface="Times New Roman" panose="02020603050405020304" charset="0"/>
                  <a:ea typeface="FZDaHei-B02S" panose="02000000000000000000" charset="-122"/>
                  <a:cs typeface="Times New Roman" panose="02020603050405020304" charset="0"/>
                  <a:sym typeface="+mn-ea"/>
                </a:rPr>
                <a:t>2020.</a:t>
              </a:r>
              <a:r>
                <a:rPr lang="en-US" sz="2000" spc="-5" dirty="0">
                  <a:latin typeface="Times New Roman" panose="02020603050405020304" charset="0"/>
                  <a:ea typeface="FZDaHei-B02S" panose="02000000000000000000" charset="-122"/>
                  <a:cs typeface="Times New Roman" panose="02020603050405020304" charset="0"/>
                  <a:sym typeface="+mn-ea"/>
                </a:rPr>
                <a:t>12</a:t>
              </a:r>
              <a:r>
                <a:rPr sz="2000" spc="-5" dirty="0">
                  <a:latin typeface="Times New Roman" panose="02020603050405020304" charset="0"/>
                  <a:ea typeface="FZDaHei-B02S" panose="02000000000000000000" charset="-122"/>
                  <a:cs typeface="Times New Roman" panose="02020603050405020304" charset="0"/>
                  <a:sym typeface="+mn-ea"/>
                </a:rPr>
                <a:t>.</a:t>
              </a:r>
              <a:r>
                <a:rPr lang="en-US" sz="2000" spc="-5" dirty="0">
                  <a:latin typeface="Times New Roman" panose="02020603050405020304" charset="0"/>
                  <a:ea typeface="FZDaHei-B02S" panose="02000000000000000000" charset="-122"/>
                  <a:cs typeface="Times New Roman" panose="02020603050405020304" charset="0"/>
                  <a:sym typeface="+mn-ea"/>
                </a:rPr>
                <a:t>22</a:t>
              </a:r>
              <a:endParaRPr lang="en-US" sz="2000" spc="-5" dirty="0">
                <a:latin typeface="Times New Roman" panose="02020603050405020304" charset="0"/>
                <a:ea typeface="FZDaHei-B02S" panose="02000000000000000000" charset="-122"/>
                <a:cs typeface="Times New Roman" panose="02020603050405020304" charset="0"/>
                <a:sym typeface="+mn-ea"/>
              </a:endParaRPr>
            </a:p>
          </p:txBody>
        </p:sp>
      </p:grpSp>
      <p:sp>
        <p:nvSpPr>
          <p:cNvPr id="26" name="文本框 25"/>
          <p:cNvSpPr txBox="1"/>
          <p:nvPr/>
        </p:nvSpPr>
        <p:spPr>
          <a:xfrm>
            <a:off x="5348605" y="6413500"/>
            <a:ext cx="6690995" cy="398780"/>
          </a:xfrm>
          <a:prstGeom prst="rect">
            <a:avLst/>
          </a:prstGeom>
          <a:noFill/>
        </p:spPr>
        <p:txBody>
          <a:bodyPr wrap="none" rtlCol="0" anchor="t">
            <a:spAutoFit/>
          </a:bodyPr>
          <a:lstStyle/>
          <a:p>
            <a:pPr marL="1858010" algn="r">
              <a:lnSpc>
                <a:spcPct val="100000"/>
              </a:lnSpc>
              <a:spcBef>
                <a:spcPts val="2115"/>
              </a:spcBef>
            </a:pPr>
            <a:r>
              <a:rPr lang="en-US" sz="2000" b="1" u="sng" spc="-5" dirty="0">
                <a:latin typeface="Times New Roman" panose="02020603050405020304" charset="0"/>
                <a:cs typeface="Times New Roman" panose="02020603050405020304" charset="0"/>
                <a:sym typeface="+mn-ea"/>
              </a:rPr>
              <a:t>Email</a:t>
            </a:r>
            <a:r>
              <a:rPr lang="zh-CN" altLang="en-US" sz="2000" b="1" u="sng" spc="-5" dirty="0">
                <a:latin typeface="Times New Roman" panose="02020603050405020304" charset="0"/>
                <a:cs typeface="Times New Roman" panose="02020603050405020304" charset="0"/>
                <a:sym typeface="+mn-ea"/>
              </a:rPr>
              <a:t>：</a:t>
            </a:r>
            <a:r>
              <a:rPr lang="en-US" sz="2000" b="1" u="sng" spc="-5" dirty="0">
                <a:latin typeface="Times New Roman" panose="02020603050405020304" charset="0"/>
                <a:cs typeface="Times New Roman" panose="02020603050405020304" charset="0"/>
                <a:sym typeface="+mn-ea"/>
              </a:rPr>
              <a:t>jincheng</a:t>
            </a:r>
            <a:r>
              <a:rPr sz="2000" b="1" u="sng" spc="-5" dirty="0">
                <a:latin typeface="Times New Roman" panose="02020603050405020304" charset="0"/>
                <a:cs typeface="Times New Roman" panose="02020603050405020304" charset="0"/>
                <a:sym typeface="+mn-ea"/>
                <a:hlinkClick r:id="rId3"/>
              </a:rPr>
              <a:t>18@mails.tsinghua.edu.cn</a:t>
            </a:r>
            <a:endParaRPr lang="zh-CN" altLang="en-US" sz="2000" b="1" u="sng" spc="-5" dirty="0">
              <a:latin typeface="Times New Roman" panose="02020603050405020304" charset="0"/>
              <a:cs typeface="Times New Roman" panose="02020603050405020304" charset="0"/>
              <a:sym typeface="+mn-ea"/>
              <a:hlinkClick r:id="rId3"/>
            </a:endParaRPr>
          </a:p>
        </p:txBody>
      </p:sp>
      <p:grpSp>
        <p:nvGrpSpPr>
          <p:cNvPr id="6" name="组合 5"/>
          <p:cNvGrpSpPr/>
          <p:nvPr/>
        </p:nvGrpSpPr>
        <p:grpSpPr>
          <a:xfrm>
            <a:off x="335280" y="1833880"/>
            <a:ext cx="11522075" cy="2051685"/>
            <a:chOff x="528" y="2888"/>
            <a:chExt cx="18145" cy="3231"/>
          </a:xfrm>
        </p:grpSpPr>
        <p:sp>
          <p:nvSpPr>
            <p:cNvPr id="29" name="object 6"/>
            <p:cNvSpPr/>
            <p:nvPr/>
          </p:nvSpPr>
          <p:spPr>
            <a:xfrm>
              <a:off x="528" y="4721"/>
              <a:ext cx="18142" cy="120"/>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2" name="object 4"/>
            <p:cNvSpPr txBox="1">
              <a:spLocks noGrp="1"/>
            </p:cNvSpPr>
            <p:nvPr/>
          </p:nvSpPr>
          <p:spPr>
            <a:xfrm>
              <a:off x="528" y="2888"/>
              <a:ext cx="18142" cy="1714"/>
            </a:xfrm>
            <a:prstGeom prst="rect">
              <a:avLst/>
            </a:prstGeom>
          </p:spPr>
          <p:txBody>
            <a:bodyPr vert="horz" wrap="square" lIns="0" tIns="12064" rIns="0" bIns="0" rtlCol="0">
              <a:spAutoFit/>
            </a:bodyPr>
            <a:lstStyle>
              <a:lvl1pPr>
                <a:defRPr sz="2000" b="0" i="0">
                  <a:solidFill>
                    <a:schemeClr val="tx1"/>
                  </a:solidFill>
                  <a:latin typeface="Arial" panose="020B0604020202020204"/>
                  <a:ea typeface="+mj-ea"/>
                  <a:cs typeface="Arial" panose="020B0604020202020204"/>
                </a:defRPr>
              </a:lvl1pPr>
            </a:lstStyle>
            <a:p>
              <a:pPr marL="12700" algn="ctr">
                <a:lnSpc>
                  <a:spcPct val="100000"/>
                </a:lnSpc>
                <a:spcBef>
                  <a:spcPts val="95"/>
                </a:spcBef>
              </a:pPr>
              <a:r>
                <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A Machine Learning Model for Grain Boundary Properties Prediction Based on Kernel Density Estimation</a:t>
              </a:r>
              <a:endParaRPr lang="en-US" sz="3500" b="1" dirty="0">
                <a:solidFill>
                  <a:srgbClr val="2932E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3" name="object 6"/>
            <p:cNvSpPr/>
            <p:nvPr/>
          </p:nvSpPr>
          <p:spPr>
            <a:xfrm>
              <a:off x="531" y="4721"/>
              <a:ext cx="18142" cy="120"/>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4" name="文本框 3"/>
            <p:cNvSpPr txBox="1"/>
            <p:nvPr/>
          </p:nvSpPr>
          <p:spPr>
            <a:xfrm>
              <a:off x="1502" y="4841"/>
              <a:ext cx="16194" cy="1278"/>
            </a:xfrm>
            <a:prstGeom prst="rect">
              <a:avLst/>
            </a:prstGeom>
            <a:noFill/>
          </p:spPr>
          <p:txBody>
            <a:bodyPr wrap="none" rtlCol="0" anchor="t">
              <a:spAutoFit/>
            </a:bodyPr>
            <a:lstStyle/>
            <a:p>
              <a:pPr marR="3016250" algn="ctr">
                <a:lnSpc>
                  <a:spcPct val="130000"/>
                </a:lnSpc>
                <a:spcBef>
                  <a:spcPts val="100"/>
                </a:spcBef>
              </a:pPr>
              <a:r>
                <a:rPr lang="zh-CN" altLang="en-US" sz="3600" b="1" dirty="0">
                  <a:latin typeface="+mj-ea"/>
                  <a:ea typeface="+mj-ea"/>
                  <a:cs typeface="Times New Roman" panose="02020603050405020304" charset="0"/>
                  <a:sym typeface="+mn-ea"/>
                </a:rPr>
                <a:t>基于核密度近似方法的晶界性质机器学习预测模型</a:t>
              </a:r>
              <a:endParaRPr lang="zh-CN" altLang="en-US" sz="3600" b="1" dirty="0">
                <a:latin typeface="+mj-ea"/>
                <a:ea typeface="+mj-ea"/>
                <a:cs typeface="Times New Roman" panose="02020603050405020304" charset="0"/>
                <a:sym typeface="+mn-ea"/>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201930" y="71120"/>
            <a:ext cx="11748770" cy="1023620"/>
            <a:chOff x="338" y="120"/>
            <a:chExt cx="18502" cy="1612"/>
          </a:xfrm>
        </p:grpSpPr>
        <p:pic>
          <p:nvPicPr>
            <p:cNvPr id="55" name="object 3"/>
            <p:cNvPicPr/>
            <p:nvPr/>
          </p:nvPicPr>
          <p:blipFill>
            <a:blip r:embed="rId1" cstate="print"/>
            <a:stretch>
              <a:fillRect/>
            </a:stretch>
          </p:blipFill>
          <p:spPr>
            <a:xfrm>
              <a:off x="338" y="368"/>
              <a:ext cx="15700" cy="221"/>
            </a:xfrm>
            <a:prstGeom prst="rect">
              <a:avLst/>
            </a:prstGeom>
            <a:ln>
              <a:noFill/>
            </a:ln>
          </p:spPr>
        </p:pic>
        <p:grpSp>
          <p:nvGrpSpPr>
            <p:cNvPr id="56" name="组合 55"/>
            <p:cNvGrpSpPr/>
            <p:nvPr/>
          </p:nvGrpSpPr>
          <p:grpSpPr>
            <a:xfrm>
              <a:off x="390" y="120"/>
              <a:ext cx="18450" cy="1612"/>
              <a:chOff x="390" y="120"/>
              <a:chExt cx="18450" cy="1612"/>
            </a:xfrm>
          </p:grpSpPr>
          <p:pic>
            <p:nvPicPr>
              <p:cNvPr id="57" name="object 5"/>
              <p:cNvPicPr/>
              <p:nvPr/>
            </p:nvPicPr>
            <p:blipFill>
              <a:blip r:embed="rId2" cstate="print"/>
              <a:stretch>
                <a:fillRect/>
              </a:stretch>
            </p:blipFill>
            <p:spPr>
              <a:xfrm>
                <a:off x="15460" y="120"/>
                <a:ext cx="3380" cy="1362"/>
              </a:xfrm>
              <a:prstGeom prst="rect">
                <a:avLst/>
              </a:prstGeom>
            </p:spPr>
          </p:pic>
          <p:grpSp>
            <p:nvGrpSpPr>
              <p:cNvPr id="58" name="组合 57"/>
              <p:cNvGrpSpPr/>
              <p:nvPr/>
            </p:nvGrpSpPr>
            <p:grpSpPr>
              <a:xfrm>
                <a:off x="390" y="709"/>
                <a:ext cx="18142" cy="1023"/>
                <a:chOff x="390" y="709"/>
                <a:chExt cx="18142" cy="1023"/>
              </a:xfrm>
            </p:grpSpPr>
            <p:sp>
              <p:nvSpPr>
                <p:cNvPr id="59"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60"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4.3</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PCA  Analysis</a:t>
                  </a:r>
                  <a:endParaRPr lang="en-US" sz="3200" b="1" spc="-50" dirty="0">
                    <a:effectLst/>
                    <a:latin typeface="Times New Roman" panose="02020603050405020304" charset="0"/>
                    <a:cs typeface="Times New Roman" panose="02020603050405020304" charset="0"/>
                    <a:sym typeface="+mn-ea"/>
                  </a:endParaRPr>
                </a:p>
              </p:txBody>
            </p:sp>
          </p:grpSp>
        </p:grpSp>
      </p:grpSp>
      <p:grpSp>
        <p:nvGrpSpPr>
          <p:cNvPr id="2" name="组合 1"/>
          <p:cNvGrpSpPr/>
          <p:nvPr/>
        </p:nvGrpSpPr>
        <p:grpSpPr>
          <a:xfrm>
            <a:off x="201930" y="1234440"/>
            <a:ext cx="11817350" cy="5572760"/>
            <a:chOff x="318" y="1944"/>
            <a:chExt cx="18610" cy="8776"/>
          </a:xfrm>
        </p:grpSpPr>
        <p:sp>
          <p:nvSpPr>
            <p:cNvPr id="21" name="文本框 20"/>
            <p:cNvSpPr txBox="1"/>
            <p:nvPr/>
          </p:nvSpPr>
          <p:spPr>
            <a:xfrm>
              <a:off x="318" y="1944"/>
              <a:ext cx="6177" cy="8777"/>
            </a:xfrm>
            <a:prstGeom prst="rect">
              <a:avLst/>
            </a:prstGeom>
            <a:noFill/>
          </p:spPr>
          <p:txBody>
            <a:bodyPr wrap="square" rtlCol="0" anchor="t">
              <a:spAutoFit/>
            </a:bodyPr>
            <a:lstStyle/>
            <a:p>
              <a:pPr>
                <a:lnSpc>
                  <a:spcPct val="110000"/>
                </a:lnSpc>
              </a:pPr>
              <a:r>
                <a:rPr dirty="0">
                  <a:latin typeface="FZDaHei-B02S" panose="02000000000000000000" charset="-122"/>
                  <a:ea typeface="FZDaHei-B02S" panose="02000000000000000000" charset="-122"/>
                  <a:cs typeface="FZDaHei-B02S" panose="02000000000000000000" charset="-122"/>
                </a:rPr>
                <a:t>PCF 代表了原子</a:t>
              </a:r>
              <a:r>
                <a:rPr lang="zh-CN" dirty="0">
                  <a:latin typeface="FZDaHei-B02S" panose="02000000000000000000" charset="-122"/>
                  <a:ea typeface="FZDaHei-B02S" panose="02000000000000000000" charset="-122"/>
                  <a:cs typeface="FZDaHei-B02S" panose="02000000000000000000" charset="-122"/>
                </a:rPr>
                <a:t>局域信息的</a:t>
              </a:r>
              <a:r>
                <a:rPr dirty="0">
                  <a:latin typeface="FZDaHei-B02S" panose="02000000000000000000" charset="-122"/>
                  <a:ea typeface="FZDaHei-B02S" panose="02000000000000000000" charset="-122"/>
                  <a:cs typeface="FZDaHei-B02S" panose="02000000000000000000" charset="-122"/>
                </a:rPr>
                <a:t>详细量化，</a:t>
              </a:r>
              <a:r>
                <a:rPr lang="zh-CN" dirty="0">
                  <a:latin typeface="FZDaHei-B02S" panose="02000000000000000000" charset="-122"/>
                  <a:ea typeface="FZDaHei-B02S" panose="02000000000000000000" charset="-122"/>
                  <a:cs typeface="FZDaHei-B02S" panose="02000000000000000000" charset="-122"/>
                </a:rPr>
                <a:t>它</a:t>
              </a:r>
              <a:r>
                <a:rPr dirty="0">
                  <a:latin typeface="FZDaHei-B02S" panose="02000000000000000000" charset="-122"/>
                  <a:ea typeface="FZDaHei-B02S" panose="02000000000000000000" charset="-122"/>
                  <a:cs typeface="FZDaHei-B02S" panose="02000000000000000000" charset="-122"/>
                </a:rPr>
                <a:t>是一种高维数据结构（相当于 PCF  采样点的数量</a:t>
              </a:r>
              <a:r>
                <a:rPr lang="zh-CN" dirty="0">
                  <a:latin typeface="FZDaHei-B02S" panose="02000000000000000000" charset="-122"/>
                  <a:ea typeface="FZDaHei-B02S" panose="02000000000000000000" charset="-122"/>
                  <a:cs typeface="FZDaHei-B02S" panose="02000000000000000000" charset="-122"/>
                </a:rPr>
                <a:t>；</a:t>
              </a:r>
              <a:endParaRPr dirty="0">
                <a:latin typeface="FZDaHei-B02S" panose="02000000000000000000" charset="-122"/>
                <a:ea typeface="FZDaHei-B02S" panose="02000000000000000000" charset="-122"/>
                <a:cs typeface="FZDaHei-B02S" panose="02000000000000000000" charset="-122"/>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lang="zh-CN" dirty="0">
                  <a:latin typeface="FZDaHei-B02S" panose="02000000000000000000" charset="-122"/>
                  <a:ea typeface="FZDaHei-B02S" panose="02000000000000000000" charset="-122"/>
                  <a:cs typeface="FZDaHei-B02S" panose="02000000000000000000" charset="-122"/>
                </a:rPr>
                <a:t>为了便于</a:t>
              </a:r>
              <a:r>
                <a:rPr dirty="0">
                  <a:latin typeface="FZDaHei-B02S" panose="02000000000000000000" charset="-122"/>
                  <a:ea typeface="FZDaHei-B02S" panose="02000000000000000000" charset="-122"/>
                  <a:cs typeface="FZDaHei-B02S" panose="02000000000000000000" charset="-122"/>
                </a:rPr>
                <a:t>比较不同 </a:t>
              </a:r>
              <a:r>
                <a:rPr lang="en-US" dirty="0">
                  <a:latin typeface="FZDaHei-B02S" panose="02000000000000000000" charset="-122"/>
                  <a:ea typeface="FZDaHei-B02S" panose="02000000000000000000" charset="-122"/>
                  <a:cs typeface="FZDaHei-B02S" panose="02000000000000000000" charset="-122"/>
                </a:rPr>
                <a:t>H </a:t>
              </a:r>
              <a:r>
                <a:rPr lang="zh-CN" dirty="0">
                  <a:latin typeface="FZDaHei-B02S" panose="02000000000000000000" charset="-122"/>
                  <a:ea typeface="FZDaHei-B02S" panose="02000000000000000000" charset="-122"/>
                  <a:cs typeface="FZDaHei-B02S" panose="02000000000000000000" charset="-122"/>
                </a:rPr>
                <a:t>偏聚位点的信息</a:t>
              </a:r>
              <a:r>
                <a:rPr dirty="0">
                  <a:latin typeface="FZDaHei-B02S" panose="02000000000000000000" charset="-122"/>
                  <a:ea typeface="FZDaHei-B02S" panose="02000000000000000000" charset="-122"/>
                  <a:cs typeface="FZDaHei-B02S" panose="02000000000000000000" charset="-122"/>
                </a:rPr>
                <a:t>，并建立与 GB </a:t>
              </a:r>
              <a:r>
                <a:rPr lang="zh-CN" dirty="0">
                  <a:latin typeface="FZDaHei-B02S" panose="02000000000000000000" charset="-122"/>
                  <a:ea typeface="FZDaHei-B02S" panose="02000000000000000000" charset="-122"/>
                  <a:cs typeface="FZDaHei-B02S" panose="02000000000000000000" charset="-122"/>
                </a:rPr>
                <a:t>倾角</a:t>
              </a:r>
              <a:r>
                <a:rPr dirty="0">
                  <a:latin typeface="FZDaHei-B02S" panose="02000000000000000000" charset="-122"/>
                  <a:ea typeface="FZDaHei-B02S" panose="02000000000000000000" charset="-122"/>
                  <a:cs typeface="FZDaHei-B02S" panose="02000000000000000000" charset="-122"/>
                </a:rPr>
                <a:t>或 GB </a:t>
              </a:r>
              <a:r>
                <a:rPr lang="en-US" dirty="0">
                  <a:latin typeface="FZDaHei-B02S" panose="02000000000000000000" charset="-122"/>
                  <a:ea typeface="FZDaHei-B02S" panose="02000000000000000000" charset="-122"/>
                  <a:cs typeface="FZDaHei-B02S" panose="02000000000000000000" charset="-122"/>
                </a:rPr>
                <a:t>Σ</a:t>
              </a:r>
              <a:r>
                <a:rPr dirty="0">
                  <a:latin typeface="FZDaHei-B02S" panose="02000000000000000000" charset="-122"/>
                  <a:ea typeface="FZDaHei-B02S" panose="02000000000000000000" charset="-122"/>
                  <a:cs typeface="FZDaHei-B02S" panose="02000000000000000000" charset="-122"/>
                </a:rPr>
                <a:t>的</a:t>
              </a:r>
              <a:r>
                <a:rPr lang="zh-CN" dirty="0">
                  <a:latin typeface="FZDaHei-B02S" panose="02000000000000000000" charset="-122"/>
                  <a:ea typeface="FZDaHei-B02S" panose="02000000000000000000" charset="-122"/>
                  <a:cs typeface="FZDaHei-B02S" panose="02000000000000000000" charset="-122"/>
                </a:rPr>
                <a:t>联系，可以使用</a:t>
              </a:r>
              <a:r>
                <a:rPr dirty="0">
                  <a:latin typeface="FZDaHei-B02S" panose="02000000000000000000" charset="-122"/>
                  <a:ea typeface="FZDaHei-B02S" panose="02000000000000000000" charset="-122"/>
                  <a:cs typeface="FZDaHei-B02S" panose="02000000000000000000" charset="-122"/>
                </a:rPr>
                <a:t>维数缩减技术</a:t>
              </a:r>
              <a:r>
                <a:rPr lang="zh-CN" dirty="0">
                  <a:latin typeface="FZDaHei-B02S" panose="02000000000000000000" charset="-122"/>
                  <a:ea typeface="FZDaHei-B02S" panose="02000000000000000000" charset="-122"/>
                  <a:cs typeface="FZDaHei-B02S" panose="02000000000000000000" charset="-122"/>
                </a:rPr>
                <a:t>；</a:t>
              </a:r>
              <a:endParaRPr dirty="0">
                <a:latin typeface="FZDaHei-B02S" panose="02000000000000000000" charset="-122"/>
                <a:ea typeface="FZDaHei-B02S" panose="02000000000000000000" charset="-122"/>
                <a:cs typeface="FZDaHei-B02S" panose="02000000000000000000" charset="-122"/>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dirty="0">
                  <a:latin typeface="FZDaHei-B02S" panose="02000000000000000000" charset="-122"/>
                  <a:ea typeface="FZDaHei-B02S" panose="02000000000000000000" charset="-122"/>
                  <a:cs typeface="FZDaHei-B02S" panose="02000000000000000000" charset="-122"/>
                  <a:sym typeface="+mn-ea"/>
                </a:rPr>
                <a:t>PCA 是用于降维的常用技术，</a:t>
              </a:r>
              <a:r>
                <a:rPr lang="zh-CN" dirty="0">
                  <a:latin typeface="FZDaHei-B02S" panose="02000000000000000000" charset="-122"/>
                  <a:ea typeface="FZDaHei-B02S" panose="02000000000000000000" charset="-122"/>
                  <a:cs typeface="FZDaHei-B02S" panose="02000000000000000000" charset="-122"/>
                  <a:sym typeface="+mn-ea"/>
                </a:rPr>
                <a:t>它可以</a:t>
              </a:r>
              <a:r>
                <a:rPr dirty="0">
                  <a:latin typeface="FZDaHei-B02S" panose="02000000000000000000" charset="-122"/>
                  <a:ea typeface="FZDaHei-B02S" panose="02000000000000000000" charset="-122"/>
                  <a:cs typeface="FZDaHei-B02S" panose="02000000000000000000" charset="-122"/>
                  <a:sym typeface="+mn-ea"/>
                </a:rPr>
                <a:t>确定数据的</a:t>
              </a:r>
              <a:r>
                <a:rPr lang="zh-CN" dirty="0">
                  <a:latin typeface="FZDaHei-B02S" panose="02000000000000000000" charset="-122"/>
                  <a:ea typeface="FZDaHei-B02S" panose="02000000000000000000" charset="-122"/>
                  <a:cs typeface="FZDaHei-B02S" panose="02000000000000000000" charset="-122"/>
                  <a:sym typeface="+mn-ea"/>
                </a:rPr>
                <a:t>一组</a:t>
              </a:r>
              <a:r>
                <a:rPr dirty="0">
                  <a:latin typeface="FZDaHei-B02S" panose="02000000000000000000" charset="-122"/>
                  <a:ea typeface="FZDaHei-B02S" panose="02000000000000000000" charset="-122"/>
                  <a:cs typeface="FZDaHei-B02S" panose="02000000000000000000" charset="-122"/>
                  <a:sym typeface="+mn-ea"/>
                </a:rPr>
                <a:t>正交基，其中第 i 个特征向量对应于具有第 i 个最大方差的方向，如图</a:t>
              </a:r>
              <a:r>
                <a:rPr lang="zh-CN" dirty="0">
                  <a:latin typeface="FZDaHei-B02S" panose="02000000000000000000" charset="-122"/>
                  <a:ea typeface="FZDaHei-B02S" panose="02000000000000000000" charset="-122"/>
                  <a:cs typeface="FZDaHei-B02S" panose="02000000000000000000" charset="-122"/>
                  <a:sym typeface="+mn-ea"/>
                </a:rPr>
                <a:t>（</a:t>
              </a:r>
              <a:r>
                <a:rPr lang="en-US" altLang="zh-CN" dirty="0">
                  <a:latin typeface="FZDaHei-B02S" panose="02000000000000000000" charset="-122"/>
                  <a:ea typeface="FZDaHei-B02S" panose="02000000000000000000" charset="-122"/>
                  <a:cs typeface="FZDaHei-B02S" panose="02000000000000000000" charset="-122"/>
                  <a:sym typeface="+mn-ea"/>
                </a:rPr>
                <a:t>a</a:t>
              </a:r>
              <a:r>
                <a:rPr lang="zh-CN" dirty="0">
                  <a:latin typeface="FZDaHei-B02S" panose="02000000000000000000" charset="-122"/>
                  <a:ea typeface="FZDaHei-B02S" panose="02000000000000000000" charset="-122"/>
                  <a:cs typeface="FZDaHei-B02S" panose="02000000000000000000" charset="-122"/>
                  <a:sym typeface="+mn-ea"/>
                </a:rPr>
                <a:t>）</a:t>
              </a:r>
              <a:r>
                <a:rPr dirty="0">
                  <a:latin typeface="FZDaHei-B02S" panose="02000000000000000000" charset="-122"/>
                  <a:ea typeface="FZDaHei-B02S" panose="02000000000000000000" charset="-122"/>
                  <a:cs typeface="FZDaHei-B02S" panose="02000000000000000000" charset="-122"/>
                  <a:sym typeface="+mn-ea"/>
                </a:rPr>
                <a:t>所示</a:t>
              </a:r>
              <a:r>
                <a:rPr lang="zh-CN" dirty="0">
                  <a:latin typeface="FZDaHei-B02S" panose="02000000000000000000" charset="-122"/>
                  <a:ea typeface="FZDaHei-B02S" panose="02000000000000000000" charset="-122"/>
                  <a:cs typeface="FZDaHei-B02S" panose="02000000000000000000" charset="-122"/>
                  <a:sym typeface="+mn-ea"/>
                </a:rPr>
                <a:t>；</a:t>
              </a:r>
              <a:endParaRPr dirty="0">
                <a:latin typeface="FZDaHei-B02S" panose="02000000000000000000" charset="-122"/>
                <a:ea typeface="FZDaHei-B02S" panose="02000000000000000000" charset="-122"/>
                <a:cs typeface="FZDaHei-B02S" panose="02000000000000000000" charset="-122"/>
              </a:endParaRPr>
            </a:p>
            <a:p>
              <a:pPr>
                <a:lnSpc>
                  <a:spcPct val="110000"/>
                </a:lnSpc>
              </a:pPr>
              <a:endParaRPr dirty="0">
                <a:latin typeface="FZDaHei-B02S" panose="02000000000000000000" charset="-122"/>
                <a:ea typeface="FZDaHei-B02S" panose="02000000000000000000" charset="-122"/>
                <a:cs typeface="FZDaHei-B02S" panose="02000000000000000000" charset="-122"/>
              </a:endParaRPr>
            </a:p>
            <a:p>
              <a:pPr>
                <a:lnSpc>
                  <a:spcPct val="110000"/>
                </a:lnSpc>
              </a:pPr>
              <a:r>
                <a:rPr dirty="0">
                  <a:latin typeface="FZDaHei-B02S" panose="02000000000000000000" charset="-122"/>
                  <a:ea typeface="FZDaHei-B02S" panose="02000000000000000000" charset="-122"/>
                  <a:cs typeface="FZDaHei-B02S" panose="02000000000000000000" charset="-122"/>
                </a:rPr>
                <a:t>从</a:t>
              </a:r>
              <a:r>
                <a:rPr lang="zh-CN" dirty="0">
                  <a:latin typeface="FZDaHei-B02S" panose="02000000000000000000" charset="-122"/>
                  <a:ea typeface="FZDaHei-B02S" panose="02000000000000000000" charset="-122"/>
                  <a:cs typeface="FZDaHei-B02S" panose="02000000000000000000" charset="-122"/>
                </a:rPr>
                <a:t>每个</a:t>
              </a:r>
              <a:r>
                <a:rPr dirty="0">
                  <a:latin typeface="FZDaHei-B02S" panose="02000000000000000000" charset="-122"/>
                  <a:ea typeface="FZDaHei-B02S" panose="02000000000000000000" charset="-122"/>
                  <a:cs typeface="FZDaHei-B02S" panose="02000000000000000000" charset="-122"/>
                  <a:sym typeface="+mn-ea"/>
                </a:rPr>
                <a:t> </a:t>
              </a:r>
              <a:r>
                <a:rPr lang="en-US" dirty="0">
                  <a:latin typeface="FZDaHei-B02S" panose="02000000000000000000" charset="-122"/>
                  <a:ea typeface="FZDaHei-B02S" panose="02000000000000000000" charset="-122"/>
                  <a:cs typeface="FZDaHei-B02S" panose="02000000000000000000" charset="-122"/>
                  <a:sym typeface="+mn-ea"/>
                </a:rPr>
                <a:t>H </a:t>
              </a:r>
              <a:r>
                <a:rPr lang="zh-CN" dirty="0">
                  <a:latin typeface="FZDaHei-B02S" panose="02000000000000000000" charset="-122"/>
                  <a:ea typeface="FZDaHei-B02S" panose="02000000000000000000" charset="-122"/>
                  <a:cs typeface="FZDaHei-B02S" panose="02000000000000000000" charset="-122"/>
                  <a:sym typeface="+mn-ea"/>
                </a:rPr>
                <a:t>偏聚位点的</a:t>
              </a:r>
              <a:r>
                <a:rPr dirty="0">
                  <a:latin typeface="FZDaHei-B02S" panose="02000000000000000000" charset="-122"/>
                  <a:ea typeface="FZDaHei-B02S" panose="02000000000000000000" charset="-122"/>
                  <a:cs typeface="FZDaHei-B02S" panose="02000000000000000000" charset="-122"/>
                </a:rPr>
                <a:t>离散采样 PCF 中减去 </a:t>
              </a:r>
              <a:r>
                <a:rPr lang="en-US" dirty="0">
                  <a:latin typeface="FZDaHei-B02S" panose="02000000000000000000" charset="-122"/>
                  <a:ea typeface="FZDaHei-B02S" panose="02000000000000000000" charset="-122"/>
                  <a:cs typeface="FZDaHei-B02S" panose="02000000000000000000" charset="-122"/>
                </a:rPr>
                <a:t>GB </a:t>
              </a:r>
              <a:r>
                <a:rPr dirty="0">
                  <a:latin typeface="FZDaHei-B02S" panose="02000000000000000000" charset="-122"/>
                  <a:ea typeface="FZDaHei-B02S" panose="02000000000000000000" charset="-122"/>
                  <a:cs typeface="FZDaHei-B02S" panose="02000000000000000000" charset="-122"/>
                </a:rPr>
                <a:t>平均 PCF 后，通过奇异值分解进行主成分分析（PCA）</a:t>
              </a:r>
              <a:r>
                <a:rPr lang="zh-CN" dirty="0">
                  <a:latin typeface="FZDaHei-B02S" panose="02000000000000000000" charset="-122"/>
                  <a:ea typeface="FZDaHei-B02S" panose="02000000000000000000" charset="-122"/>
                  <a:cs typeface="FZDaHei-B02S" panose="02000000000000000000" charset="-122"/>
                </a:rPr>
                <a:t>，得到 </a:t>
              </a:r>
              <a:r>
                <a:rPr lang="en-US" altLang="zh-CN" dirty="0">
                  <a:latin typeface="FZDaHei-B02S" panose="02000000000000000000" charset="-122"/>
                  <a:ea typeface="FZDaHei-B02S" panose="02000000000000000000" charset="-122"/>
                  <a:cs typeface="FZDaHei-B02S" panose="02000000000000000000" charset="-122"/>
                </a:rPr>
                <a:t>PCF </a:t>
              </a:r>
              <a:r>
                <a:rPr lang="zh-CN" altLang="en-US" dirty="0">
                  <a:latin typeface="FZDaHei-B02S" panose="02000000000000000000" charset="-122"/>
                  <a:ea typeface="FZDaHei-B02S" panose="02000000000000000000" charset="-122"/>
                  <a:cs typeface="FZDaHei-B02S" panose="02000000000000000000" charset="-122"/>
                </a:rPr>
                <a:t>相互正交的一组基，如图（</a:t>
              </a:r>
              <a:r>
                <a:rPr lang="en-US" altLang="zh-CN" dirty="0">
                  <a:latin typeface="FZDaHei-B02S" panose="02000000000000000000" charset="-122"/>
                  <a:ea typeface="FZDaHei-B02S" panose="02000000000000000000" charset="-122"/>
                  <a:cs typeface="FZDaHei-B02S" panose="02000000000000000000" charset="-122"/>
                </a:rPr>
                <a:t>b</a:t>
              </a:r>
              <a:r>
                <a:rPr lang="zh-CN" altLang="en-US" dirty="0">
                  <a:latin typeface="FZDaHei-B02S" panose="02000000000000000000" charset="-122"/>
                  <a:ea typeface="FZDaHei-B02S" panose="02000000000000000000" charset="-122"/>
                  <a:cs typeface="FZDaHei-B02S" panose="02000000000000000000" charset="-122"/>
                </a:rPr>
                <a:t>）所示；</a:t>
              </a:r>
              <a:endParaRPr dirty="0">
                <a:latin typeface="FZDaHei-B02S" panose="02000000000000000000" charset="-122"/>
                <a:ea typeface="FZDaHei-B02S" panose="02000000000000000000" charset="-122"/>
                <a:cs typeface="FZDaHei-B02S" panose="02000000000000000000" charset="-122"/>
              </a:endParaRPr>
            </a:p>
          </p:txBody>
        </p:sp>
        <p:pic>
          <p:nvPicPr>
            <p:cNvPr id="10" name="图片 9"/>
            <p:cNvPicPr>
              <a:picLocks noChangeAspect="1"/>
            </p:cNvPicPr>
            <p:nvPr/>
          </p:nvPicPr>
          <p:blipFill>
            <a:blip r:embed="rId3"/>
            <a:stretch>
              <a:fillRect/>
            </a:stretch>
          </p:blipFill>
          <p:spPr>
            <a:xfrm>
              <a:off x="6624" y="1944"/>
              <a:ext cx="12305" cy="8283"/>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6730" y="1156335"/>
            <a:ext cx="11239863" cy="2052320"/>
            <a:chOff x="918" y="2541"/>
            <a:chExt cx="18517" cy="3232"/>
          </a:xfrm>
        </p:grpSpPr>
        <p:pic>
          <p:nvPicPr>
            <p:cNvPr id="7" name="图片 6" descr="Fe_twist_sigma37(001)"/>
            <p:cNvPicPr>
              <a:picLocks noChangeAspect="1"/>
            </p:cNvPicPr>
            <p:nvPr/>
          </p:nvPicPr>
          <p:blipFill>
            <a:blip r:embed="rId1"/>
            <a:srcRect l="69653" t="18472" r="13887" b="66338"/>
            <a:stretch>
              <a:fillRect/>
            </a:stretch>
          </p:blipFill>
          <p:spPr>
            <a:xfrm>
              <a:off x="5387" y="2541"/>
              <a:ext cx="3499" cy="3229"/>
            </a:xfrm>
            <a:prstGeom prst="rect">
              <a:avLst/>
            </a:prstGeom>
          </p:spPr>
        </p:pic>
        <p:pic>
          <p:nvPicPr>
            <p:cNvPr id="8" name="图片 7" descr="Fe_twist_sigma13(001)"/>
            <p:cNvPicPr>
              <a:picLocks noChangeAspect="1"/>
            </p:cNvPicPr>
            <p:nvPr/>
          </p:nvPicPr>
          <p:blipFill>
            <a:blip r:embed="rId2"/>
            <a:srcRect l="68314" t="17366" r="16987" b="68823"/>
            <a:stretch>
              <a:fillRect/>
            </a:stretch>
          </p:blipFill>
          <p:spPr>
            <a:xfrm>
              <a:off x="9999" y="2547"/>
              <a:ext cx="3409" cy="3221"/>
            </a:xfrm>
            <a:prstGeom prst="rect">
              <a:avLst/>
            </a:prstGeom>
          </p:spPr>
        </p:pic>
        <p:pic>
          <p:nvPicPr>
            <p:cNvPr id="11" name="图片 10" descr="Fe_twist_sigma17(001)"/>
            <p:cNvPicPr>
              <a:picLocks noChangeAspect="1"/>
            </p:cNvPicPr>
            <p:nvPr/>
          </p:nvPicPr>
          <p:blipFill>
            <a:blip r:embed="rId3"/>
            <a:srcRect l="76052" t="17247" r="11250" b="71488"/>
            <a:stretch>
              <a:fillRect/>
            </a:stretch>
          </p:blipFill>
          <p:spPr>
            <a:xfrm>
              <a:off x="918" y="2541"/>
              <a:ext cx="3642" cy="3232"/>
            </a:xfrm>
            <a:prstGeom prst="rect">
              <a:avLst/>
            </a:prstGeom>
          </p:spPr>
        </p:pic>
        <p:sp>
          <p:nvSpPr>
            <p:cNvPr id="13" name="文本框 12"/>
            <p:cNvSpPr txBox="1"/>
            <p:nvPr/>
          </p:nvSpPr>
          <p:spPr>
            <a:xfrm>
              <a:off x="14141" y="2805"/>
              <a:ext cx="5294" cy="2700"/>
            </a:xfrm>
            <a:prstGeom prst="rect">
              <a:avLst/>
            </a:prstGeom>
            <a:noFill/>
          </p:spPr>
          <p:txBody>
            <a:bodyPr wrap="square" rtlCol="0" anchor="t">
              <a:spAutoFit/>
            </a:bodyPr>
            <a:lstStyle/>
            <a:p>
              <a:pPr>
                <a:lnSpc>
                  <a:spcPct val="110000"/>
                </a:lnSpc>
              </a:pPr>
              <a:r>
                <a:rPr lang="zh-CN" altLang="en-US" sz="1600" b="1">
                  <a:latin typeface="+mj-lt"/>
                  <a:ea typeface="+mj-ea"/>
                  <a:cs typeface="+mj-lt"/>
                  <a:sym typeface="+mn-ea"/>
                </a:rPr>
                <a:t>Fig.</a:t>
              </a:r>
              <a:r>
                <a:rPr lang="en-US" altLang="zh-CN" sz="1600" b="1">
                  <a:latin typeface="+mj-lt"/>
                  <a:ea typeface="+mj-ea"/>
                  <a:cs typeface="+mj-lt"/>
                  <a:sym typeface="+mn-ea"/>
                </a:rPr>
                <a:t>5.1 </a:t>
              </a:r>
              <a:r>
                <a:rPr lang="zh-CN" altLang="en-US" sz="1600">
                  <a:latin typeface="+mj-lt"/>
                  <a:ea typeface="+mj-ea"/>
                  <a:cs typeface="+mj-lt"/>
                  <a:sym typeface="+mn-ea"/>
                </a:rPr>
                <a:t> 应用 </a:t>
              </a:r>
              <a:r>
                <a:rPr lang="en-US" altLang="zh-CN" sz="1600">
                  <a:latin typeface="+mj-lt"/>
                  <a:ea typeface="+mj-ea"/>
                  <a:cs typeface="+mj-lt"/>
                  <a:sym typeface="+mn-ea"/>
                </a:rPr>
                <a:t>Voronoi </a:t>
              </a:r>
              <a:r>
                <a:rPr lang="zh-CN" altLang="en-US" sz="1600">
                  <a:latin typeface="+mj-lt"/>
                  <a:ea typeface="+mj-ea"/>
                  <a:cs typeface="+mj-lt"/>
                  <a:sym typeface="+mn-ea"/>
                </a:rPr>
                <a:t>算法对引入了点缺陷、线缺陷的模拟 </a:t>
              </a:r>
              <a:r>
                <a:rPr lang="en-US" altLang="zh-CN" sz="1600">
                  <a:latin typeface="+mj-lt"/>
                  <a:ea typeface="+mj-ea"/>
                  <a:cs typeface="+mj-lt"/>
                  <a:sym typeface="+mn-ea"/>
                </a:rPr>
                <a:t>α-Fe </a:t>
              </a:r>
              <a:r>
                <a:rPr lang="zh-CN" altLang="en-US" sz="1600">
                  <a:latin typeface="+mj-lt"/>
                  <a:ea typeface="+mj-ea"/>
                  <a:cs typeface="+mj-lt"/>
                  <a:sym typeface="+mn-ea"/>
                </a:rPr>
                <a:t>实际体系中的不同晶界进行多面体单元识别  </a:t>
              </a:r>
              <a:r>
                <a:rPr lang="en-US" altLang="zh-CN" sz="1600"/>
                <a:t>(a) α-</a:t>
              </a:r>
              <a:r>
                <a:rPr lang="zh-CN" altLang="en-US" sz="1600"/>
                <a:t>Fe twist </a:t>
              </a:r>
              <a:r>
                <a:rPr lang="en-US" altLang="zh-CN" sz="1600"/>
                <a:t>Σ</a:t>
              </a:r>
              <a:r>
                <a:rPr lang="zh-CN" altLang="en-US" sz="1600"/>
                <a:t>17(001) </a:t>
              </a:r>
              <a:r>
                <a:rPr lang="en-US" altLang="zh-CN" sz="1600"/>
                <a:t>(b) </a:t>
              </a:r>
              <a:r>
                <a:rPr lang="en-US" altLang="zh-CN" sz="1600">
                  <a:sym typeface="+mn-ea"/>
                </a:rPr>
                <a:t>α-</a:t>
              </a:r>
              <a:r>
                <a:rPr lang="zh-CN" altLang="en-US" sz="1600">
                  <a:sym typeface="+mn-ea"/>
                </a:rPr>
                <a:t>Fe twist </a:t>
              </a:r>
              <a:r>
                <a:rPr lang="en-US" altLang="zh-CN" sz="1600">
                  <a:sym typeface="+mn-ea"/>
                </a:rPr>
                <a:t>Σ</a:t>
              </a:r>
              <a:r>
                <a:rPr lang="zh-CN" altLang="en-US" sz="1600">
                  <a:sym typeface="+mn-ea"/>
                </a:rPr>
                <a:t>37(001) </a:t>
              </a:r>
              <a:r>
                <a:rPr lang="en-US" altLang="zh-CN" sz="1600">
                  <a:sym typeface="+mn-ea"/>
                </a:rPr>
                <a:t>(c) α-</a:t>
              </a:r>
              <a:r>
                <a:rPr lang="zh-CN" altLang="en-US" sz="1600">
                  <a:sym typeface="+mn-ea"/>
                </a:rPr>
                <a:t>Fe twist </a:t>
              </a:r>
              <a:r>
                <a:rPr lang="en-US" altLang="zh-CN" sz="1600">
                  <a:sym typeface="+mn-ea"/>
                </a:rPr>
                <a:t>Σ</a:t>
              </a:r>
              <a:r>
                <a:rPr lang="zh-CN" altLang="en-US" sz="1600">
                  <a:sym typeface="+mn-ea"/>
                </a:rPr>
                <a:t>13(001)</a:t>
              </a:r>
              <a:endParaRPr lang="zh-CN" altLang="en-US" sz="1600">
                <a:sym typeface="+mn-ea"/>
              </a:endParaRPr>
            </a:p>
          </p:txBody>
        </p:sp>
      </p:grpSp>
      <p:grpSp>
        <p:nvGrpSpPr>
          <p:cNvPr id="23" name="组合 22"/>
          <p:cNvGrpSpPr/>
          <p:nvPr/>
        </p:nvGrpSpPr>
        <p:grpSpPr>
          <a:xfrm>
            <a:off x="201930" y="71120"/>
            <a:ext cx="11748770" cy="1023620"/>
            <a:chOff x="338" y="120"/>
            <a:chExt cx="18502" cy="1612"/>
          </a:xfrm>
        </p:grpSpPr>
        <p:pic>
          <p:nvPicPr>
            <p:cNvPr id="12" name="object 3"/>
            <p:cNvPicPr/>
            <p:nvPr/>
          </p:nvPicPr>
          <p:blipFill>
            <a:blip r:embed="rId4"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4" name="object 5"/>
              <p:cNvPicPr/>
              <p:nvPr/>
            </p:nvPicPr>
            <p:blipFill>
              <a:blip r:embed="rId5" cstate="print"/>
              <a:stretch>
                <a:fillRect/>
              </a:stretch>
            </p:blipFill>
            <p:spPr>
              <a:xfrm>
                <a:off x="15460" y="120"/>
                <a:ext cx="3380" cy="1362"/>
              </a:xfrm>
              <a:prstGeom prst="rect">
                <a:avLst/>
              </a:prstGeom>
            </p:spPr>
          </p:pic>
          <p:grpSp>
            <p:nvGrpSpPr>
              <p:cNvPr id="21" name="组合 20"/>
              <p:cNvGrpSpPr/>
              <p:nvPr/>
            </p:nvGrpSpPr>
            <p:grpSpPr>
              <a:xfrm>
                <a:off x="390" y="709"/>
                <a:ext cx="18142" cy="1023"/>
                <a:chOff x="390" y="709"/>
                <a:chExt cx="18142" cy="1023"/>
              </a:xfrm>
            </p:grpSpPr>
            <p:sp>
              <p:nvSpPr>
                <p:cNvPr id="24"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25"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5.1</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Result</a:t>
                  </a:r>
                  <a:r>
                    <a:rPr sz="3200" b="1" spc="-50" dirty="0">
                      <a:effectLst/>
                      <a:latin typeface="Times New Roman" panose="02020603050405020304" charset="0"/>
                      <a:cs typeface="Times New Roman" panose="02020603050405020304" charset="0"/>
                      <a:sym typeface="+mn-ea"/>
                    </a:rPr>
                    <a:t>s</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grpSp>
        <p:nvGrpSpPr>
          <p:cNvPr id="16" name="组合 15"/>
          <p:cNvGrpSpPr/>
          <p:nvPr/>
        </p:nvGrpSpPr>
        <p:grpSpPr>
          <a:xfrm>
            <a:off x="313690" y="3423920"/>
            <a:ext cx="11720830" cy="3254375"/>
            <a:chOff x="494" y="5392"/>
            <a:chExt cx="18458" cy="5125"/>
          </a:xfrm>
        </p:grpSpPr>
        <p:pic>
          <p:nvPicPr>
            <p:cNvPr id="3" name="图片 2"/>
            <p:cNvPicPr>
              <a:picLocks noChangeAspect="1"/>
            </p:cNvPicPr>
            <p:nvPr/>
          </p:nvPicPr>
          <p:blipFill>
            <a:blip r:embed="rId6"/>
            <a:stretch>
              <a:fillRect/>
            </a:stretch>
          </p:blipFill>
          <p:spPr>
            <a:xfrm>
              <a:off x="494" y="5593"/>
              <a:ext cx="5630" cy="4924"/>
            </a:xfrm>
            <a:prstGeom prst="rect">
              <a:avLst/>
            </a:prstGeom>
          </p:spPr>
        </p:pic>
        <p:sp>
          <p:nvSpPr>
            <p:cNvPr id="4" name="文本框 3"/>
            <p:cNvSpPr txBox="1"/>
            <p:nvPr/>
          </p:nvSpPr>
          <p:spPr>
            <a:xfrm>
              <a:off x="6445" y="5593"/>
              <a:ext cx="5221" cy="1422"/>
            </a:xfrm>
            <a:prstGeom prst="rect">
              <a:avLst/>
            </a:prstGeom>
            <a:noFill/>
          </p:spPr>
          <p:txBody>
            <a:bodyPr wrap="square" rtlCol="0" anchor="t">
              <a:spAutoFit/>
            </a:bodyPr>
            <a:lstStyle/>
            <a:p>
              <a:pPr>
                <a:lnSpc>
                  <a:spcPct val="110000"/>
                </a:lnSpc>
              </a:pPr>
              <a:r>
                <a:rPr lang="zh-CN" altLang="en-US" sz="1600" b="1">
                  <a:latin typeface="+mj-lt"/>
                  <a:ea typeface="+mj-ea"/>
                  <a:cs typeface="+mj-lt"/>
                  <a:sym typeface="+mn-ea"/>
                </a:rPr>
                <a:t>Fig.</a:t>
              </a:r>
              <a:r>
                <a:rPr lang="en-US" altLang="zh-CN" sz="1600" b="1">
                  <a:latin typeface="+mj-lt"/>
                  <a:ea typeface="+mj-ea"/>
                  <a:cs typeface="+mj-lt"/>
                  <a:sym typeface="+mn-ea"/>
                </a:rPr>
                <a:t>5.2 </a:t>
              </a:r>
              <a:r>
                <a:rPr lang="zh-CN" altLang="en-US" sz="1600">
                  <a:latin typeface="+mj-lt"/>
                  <a:ea typeface="+mj-ea"/>
                  <a:cs typeface="+mj-lt"/>
                  <a:sym typeface="+mn-ea"/>
                </a:rPr>
                <a:t> </a:t>
              </a:r>
              <a:r>
                <a:rPr sz="1600"/>
                <a:t>VC/BCC-Fe，TiC/BCC-Fe，NbC/BCC-Fe，TaC/BCC-Fe，TaC/BCC-Fe-PBs不同间隙位的氢结合能。</a:t>
              </a:r>
              <a:endParaRPr sz="1600"/>
            </a:p>
          </p:txBody>
        </p:sp>
        <p:pic>
          <p:nvPicPr>
            <p:cNvPr id="6" name="图片 5"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4" y="5392"/>
              <a:ext cx="7529" cy="5125"/>
            </a:xfrm>
            <a:prstGeom prst="rect">
              <a:avLst/>
            </a:prstGeom>
          </p:spPr>
        </p:pic>
        <p:sp>
          <p:nvSpPr>
            <p:cNvPr id="15" name="文本框 14"/>
            <p:cNvSpPr txBox="1"/>
            <p:nvPr/>
          </p:nvSpPr>
          <p:spPr>
            <a:xfrm>
              <a:off x="6445" y="8090"/>
              <a:ext cx="5221" cy="1307"/>
            </a:xfrm>
            <a:prstGeom prst="rect">
              <a:avLst/>
            </a:prstGeom>
            <a:noFill/>
          </p:spPr>
          <p:txBody>
            <a:bodyPr wrap="square" rtlCol="0" anchor="t">
              <a:spAutoFit/>
            </a:bodyPr>
            <a:lstStyle/>
            <a:p>
              <a:pPr algn="l"/>
              <a:r>
                <a:rPr lang="zh-CN" altLang="en-US" sz="1600" b="1">
                  <a:ea typeface="+mj-ea"/>
                  <a:cs typeface="+mn-lt"/>
                  <a:sym typeface="+mn-ea"/>
                </a:rPr>
                <a:t>Fig.</a:t>
              </a:r>
              <a:r>
                <a:rPr lang="en-US" altLang="zh-CN" sz="1600" b="1">
                  <a:ea typeface="+mj-ea"/>
                  <a:cs typeface="+mn-lt"/>
                  <a:sym typeface="+mn-ea"/>
                </a:rPr>
                <a:t>5.3</a:t>
              </a:r>
              <a:r>
                <a:rPr lang="en-US" altLang="zh-CN" sz="1600">
                  <a:ea typeface="+mj-ea"/>
                  <a:cs typeface="+mn-lt"/>
                  <a:sym typeface="+mn-ea"/>
                </a:rPr>
                <a:t>  </a:t>
              </a:r>
              <a:r>
                <a:rPr lang="en-US" altLang="zh-CN" sz="1600" dirty="0">
                  <a:ea typeface="FZDaHei-B02S" panose="02000000000000000000" charset="-122"/>
                  <a:cs typeface="+mn-lt"/>
                  <a:sym typeface="+mn-ea"/>
                </a:rPr>
                <a:t>RF </a:t>
              </a:r>
              <a:r>
                <a:rPr lang="zh-CN" altLang="en-US" sz="1600" dirty="0">
                  <a:ea typeface="FZDaHei-B02S" panose="02000000000000000000" charset="-122"/>
                  <a:cs typeface="+mn-lt"/>
                  <a:sym typeface="+mn-ea"/>
                </a:rPr>
                <a:t>算法结果交叉验证（</a:t>
              </a:r>
              <a:r>
                <a:rPr lang="en-US" altLang="zh-CN" sz="1600" dirty="0">
                  <a:cs typeface="+mn-lt"/>
                  <a:sym typeface="+mn-ea"/>
                </a:rPr>
                <a:t>R</a:t>
              </a:r>
              <a:r>
                <a:rPr lang="en-US" altLang="zh-CN" sz="1600" baseline="30000" dirty="0">
                  <a:cs typeface="+mn-lt"/>
                  <a:sym typeface="+mn-ea"/>
                </a:rPr>
                <a:t>2</a:t>
              </a:r>
              <a:r>
                <a:rPr lang="en-US" altLang="zh-CN" sz="1600" dirty="0">
                  <a:cs typeface="+mn-lt"/>
                  <a:sym typeface="+mn-ea"/>
                </a:rPr>
                <a:t>: determination coefficient</a:t>
              </a:r>
              <a:r>
                <a:rPr lang="zh-CN" altLang="en-US" sz="1600" dirty="0">
                  <a:ea typeface="FZDaHei-B02S" panose="02000000000000000000" charset="-122"/>
                  <a:cs typeface="+mn-lt"/>
                  <a:sym typeface="+mn-ea"/>
                </a:rPr>
                <a:t>）</a:t>
              </a:r>
              <a:r>
                <a:rPr lang="en-US" altLang="zh-CN" sz="1600" dirty="0">
                  <a:cs typeface="+mn-lt"/>
                  <a:sym typeface="+mn-ea"/>
                </a:rPr>
                <a:t>Testing set R</a:t>
              </a:r>
              <a:r>
                <a:rPr lang="en-US" altLang="zh-CN" sz="1600" baseline="30000" dirty="0">
                  <a:cs typeface="+mn-lt"/>
                  <a:sym typeface="+mn-ea"/>
                </a:rPr>
                <a:t>2 </a:t>
              </a:r>
              <a:r>
                <a:rPr lang="en-US" altLang="zh-CN" sz="1600" dirty="0">
                  <a:cs typeface="+mn-lt"/>
                  <a:sym typeface="+mn-ea"/>
                </a:rPr>
                <a:t>: 0.998</a:t>
              </a:r>
              <a:endParaRPr sz="1600">
                <a:cs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45610" y="6129654"/>
            <a:ext cx="3698875" cy="505460"/>
          </a:xfrm>
          <a:prstGeom prst="rect">
            <a:avLst/>
          </a:prstGeom>
        </p:spPr>
        <p:txBody>
          <a:bodyPr vert="horz" wrap="square" lIns="0" tIns="13335" rIns="0" bIns="0" rtlCol="0">
            <a:spAutoFit/>
          </a:bodyPr>
          <a:lstStyle/>
          <a:p>
            <a:pPr marL="12700">
              <a:lnSpc>
                <a:spcPct val="100000"/>
              </a:lnSpc>
              <a:spcBef>
                <a:spcPts val="105"/>
              </a:spcBef>
            </a:pPr>
            <a:r>
              <a:rPr sz="3200" b="1" dirty="0">
                <a:latin typeface="SimHei" panose="02010609060101010101" charset="-122"/>
                <a:cs typeface="SimHei" panose="02010609060101010101" charset="-122"/>
              </a:rPr>
              <a:t>欢迎大家批评指正</a:t>
            </a:r>
            <a:r>
              <a:rPr sz="3200" b="1" spc="-10" dirty="0">
                <a:latin typeface="SimHei" panose="02010609060101010101" charset="-122"/>
                <a:cs typeface="SimHei" panose="02010609060101010101" charset="-122"/>
              </a:rPr>
              <a:t>！</a:t>
            </a:r>
            <a:endParaRPr sz="3200">
              <a:latin typeface="SimHei" panose="02010609060101010101" charset="-122"/>
              <a:cs typeface="SimHei" panose="02010609060101010101" charset="-122"/>
            </a:endParaRPr>
          </a:p>
        </p:txBody>
      </p:sp>
      <p:pic>
        <p:nvPicPr>
          <p:cNvPr id="5" name="图片 4" descr="spacex-530583-unsplash"/>
          <p:cNvPicPr>
            <a:picLocks noChangeAspect="1"/>
          </p:cNvPicPr>
          <p:nvPr/>
        </p:nvPicPr>
        <p:blipFill>
          <a:blip r:embed="rId1"/>
          <a:srcRect b="8297"/>
          <a:stretch>
            <a:fillRect/>
          </a:stretch>
        </p:blipFill>
        <p:spPr>
          <a:xfrm>
            <a:off x="635" y="-228600"/>
            <a:ext cx="12191365" cy="62096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755" y="1218565"/>
            <a:ext cx="11442065" cy="768350"/>
          </a:xfrm>
          <a:prstGeom prst="rect">
            <a:avLst/>
          </a:prstGeom>
          <a:noFill/>
        </p:spPr>
        <p:txBody>
          <a:bodyPr wrap="square" rtlCol="0" anchor="t">
            <a:spAutoFit/>
          </a:bodyPr>
          <a:lstStyle/>
          <a:p>
            <a:pPr algn="just">
              <a:lnSpc>
                <a:spcPct val="110000"/>
              </a:lnSpc>
            </a:pPr>
            <a:r>
              <a:rPr sz="2000" dirty="0">
                <a:latin typeface="FZDaHei-B02S" panose="02000000000000000000" charset="-122"/>
                <a:ea typeface="FZDaHei-B02S" panose="02000000000000000000" charset="-122"/>
                <a:cs typeface="FZDaHei-B02S" panose="02000000000000000000" charset="-122"/>
                <a:sym typeface="+mn-ea"/>
              </a:rPr>
              <a:t>晶界</a:t>
            </a:r>
            <a:r>
              <a:rPr lang="zh-CN" sz="2000" dirty="0">
                <a:latin typeface="FZDaHei-B02S" panose="02000000000000000000" charset="-122"/>
                <a:ea typeface="FZDaHei-B02S" panose="02000000000000000000" charset="-122"/>
                <a:cs typeface="FZDaHei-B02S" panose="02000000000000000000" charset="-122"/>
                <a:sym typeface="+mn-ea"/>
              </a:rPr>
              <a:t>（</a:t>
            </a:r>
            <a:r>
              <a:rPr lang="en-US" altLang="zh-CN" sz="2000" dirty="0">
                <a:latin typeface="FZDaHei-B02S" panose="02000000000000000000" charset="-122"/>
                <a:ea typeface="FZDaHei-B02S" panose="02000000000000000000" charset="-122"/>
                <a:cs typeface="FZDaHei-B02S" panose="02000000000000000000" charset="-122"/>
                <a:sym typeface="+mn-ea"/>
              </a:rPr>
              <a:t>GB</a:t>
            </a:r>
            <a:r>
              <a:rPr lang="zh-CN" sz="2000" dirty="0">
                <a:latin typeface="FZDaHei-B02S" panose="02000000000000000000" charset="-122"/>
                <a:ea typeface="FZDaHei-B02S" panose="02000000000000000000" charset="-122"/>
                <a:cs typeface="FZDaHei-B02S" panose="02000000000000000000" charset="-122"/>
                <a:sym typeface="+mn-ea"/>
              </a:rPr>
              <a:t>）</a:t>
            </a:r>
            <a:r>
              <a:rPr sz="2000" dirty="0">
                <a:latin typeface="FZDaHei-B02S" panose="02000000000000000000" charset="-122"/>
                <a:ea typeface="FZDaHei-B02S" panose="02000000000000000000" charset="-122"/>
                <a:cs typeface="FZDaHei-B02S" panose="02000000000000000000" charset="-122"/>
                <a:sym typeface="+mn-ea"/>
              </a:rPr>
              <a:t>作为材料中广泛存在的重要缺陷，它的结构和行为很大程度上决定了多晶材料的物理、化学和力学性能。一个多世纪以来，晶界结构和行为的研究一直是材料科学的一个研究焦点。</a:t>
            </a:r>
            <a:endParaRPr sz="2000" b="1" u="sng">
              <a:latin typeface="Times New Roman" panose="02020603050405020304" charset="0"/>
              <a:cs typeface="Times New Roman" panose="02020603050405020304" charset="0"/>
            </a:endParaRPr>
          </a:p>
        </p:txBody>
      </p:sp>
      <p:grpSp>
        <p:nvGrpSpPr>
          <p:cNvPr id="25" name="组合 24"/>
          <p:cNvGrpSpPr/>
          <p:nvPr/>
        </p:nvGrpSpPr>
        <p:grpSpPr>
          <a:xfrm>
            <a:off x="326390" y="1986915"/>
            <a:ext cx="11726545" cy="4834255"/>
            <a:chOff x="514" y="3129"/>
            <a:chExt cx="18467" cy="7613"/>
          </a:xfrm>
        </p:grpSpPr>
        <p:pic>
          <p:nvPicPr>
            <p:cNvPr id="6" name="图片 5"/>
            <p:cNvPicPr>
              <a:picLocks noChangeAspect="1"/>
            </p:cNvPicPr>
            <p:nvPr/>
          </p:nvPicPr>
          <p:blipFill>
            <a:blip r:embed="rId1"/>
            <a:srcRect t="-1098" r="51672"/>
            <a:stretch>
              <a:fillRect/>
            </a:stretch>
          </p:blipFill>
          <p:spPr>
            <a:xfrm>
              <a:off x="11959" y="3129"/>
              <a:ext cx="6573" cy="6022"/>
            </a:xfrm>
            <a:prstGeom prst="rect">
              <a:avLst/>
            </a:prstGeom>
          </p:spPr>
        </p:pic>
        <p:pic>
          <p:nvPicPr>
            <p:cNvPr id="8" name="图片 7" descr="1-s2.0-S1359645420306182-gr4"/>
            <p:cNvPicPr>
              <a:picLocks noChangeAspect="1"/>
            </p:cNvPicPr>
            <p:nvPr/>
          </p:nvPicPr>
          <p:blipFill>
            <a:blip r:embed="rId2"/>
            <a:srcRect r="33273" b="49237"/>
            <a:stretch>
              <a:fillRect/>
            </a:stretch>
          </p:blipFill>
          <p:spPr>
            <a:xfrm>
              <a:off x="634" y="3327"/>
              <a:ext cx="10930" cy="3495"/>
            </a:xfrm>
            <a:prstGeom prst="rect">
              <a:avLst/>
            </a:prstGeom>
          </p:spPr>
        </p:pic>
        <p:sp>
          <p:nvSpPr>
            <p:cNvPr id="29" name="文本框 28"/>
            <p:cNvSpPr txBox="1"/>
            <p:nvPr/>
          </p:nvSpPr>
          <p:spPr>
            <a:xfrm>
              <a:off x="12090" y="9241"/>
              <a:ext cx="6891" cy="1501"/>
            </a:xfrm>
            <a:prstGeom prst="rect">
              <a:avLst/>
            </a:prstGeom>
            <a:noFill/>
          </p:spPr>
          <p:txBody>
            <a:bodyPr wrap="square" rtlCol="0" anchor="t">
              <a:spAutoFit/>
            </a:bodyPr>
            <a:lstStyle/>
            <a:p>
              <a:r>
                <a:rPr lang="zh-CN" altLang="en-US" sz="1400">
                  <a:sym typeface="+mn-ea"/>
                </a:rPr>
                <a:t>Xiao Zhou </a:t>
              </a:r>
              <a:r>
                <a:rPr lang="en-US" altLang="zh-CN" sz="1400">
                  <a:sym typeface="+mn-ea"/>
                </a:rPr>
                <a:t>et al.,</a:t>
              </a:r>
              <a:r>
                <a:rPr lang="zh-CN" altLang="en-US" sz="1400">
                  <a:sym typeface="+mn-ea"/>
                </a:rPr>
                <a:t> P</a:t>
              </a:r>
              <a:r>
                <a:rPr lang="en-US" altLang="zh-CN" sz="1400">
                  <a:sym typeface="+mn-ea"/>
                </a:rPr>
                <a:t>hysical</a:t>
              </a:r>
              <a:r>
                <a:rPr lang="zh-CN" altLang="en-US" sz="1400">
                  <a:sym typeface="+mn-ea"/>
                </a:rPr>
                <a:t> R</a:t>
              </a:r>
              <a:r>
                <a:rPr lang="en-US" altLang="zh-CN" sz="1400">
                  <a:sym typeface="+mn-ea"/>
                </a:rPr>
                <a:t>eview</a:t>
              </a:r>
              <a:r>
                <a:rPr lang="zh-CN" altLang="en-US" sz="1400">
                  <a:sym typeface="+mn-ea"/>
                </a:rPr>
                <a:t> L</a:t>
              </a:r>
              <a:r>
                <a:rPr lang="en-US" altLang="zh-CN" sz="1400">
                  <a:sym typeface="+mn-ea"/>
                </a:rPr>
                <a:t>etters, </a:t>
              </a:r>
              <a:r>
                <a:rPr lang="zh-CN" altLang="en-US" sz="1400">
                  <a:sym typeface="+mn-ea"/>
                </a:rPr>
                <a:t>Volume </a:t>
              </a:r>
              <a:r>
                <a:rPr lang="en-US" altLang="zh-CN" sz="1400">
                  <a:sym typeface="+mn-ea"/>
                </a:rPr>
                <a:t>116, Issue 7, 2017</a:t>
              </a:r>
              <a:endParaRPr lang="en-US" altLang="zh-CN" sz="1400">
                <a:sym typeface="+mn-ea"/>
              </a:endParaRPr>
            </a:p>
            <a:p>
              <a:r>
                <a:rPr lang="zh-CN" altLang="en-US" sz="1400">
                  <a:sym typeface="+mn-ea"/>
                </a:rPr>
                <a:t>Malik Wagih  </a:t>
              </a:r>
              <a:r>
                <a:rPr lang="en-US" altLang="zh-CN" sz="1400">
                  <a:sym typeface="+mn-ea"/>
                </a:rPr>
                <a:t>et al., Nature Communication</a:t>
              </a:r>
              <a:r>
                <a:rPr lang="zh-CN" altLang="en-US" sz="1400">
                  <a:sym typeface="+mn-ea"/>
                </a:rPr>
                <a:t>, Volume </a:t>
              </a:r>
              <a:r>
                <a:rPr lang="en-US" altLang="zh-CN" sz="1400">
                  <a:sym typeface="+mn-ea"/>
                </a:rPr>
                <a:t>11, </a:t>
              </a:r>
              <a:r>
                <a:rPr lang="zh-CN" altLang="en-US" sz="1400">
                  <a:sym typeface="+mn-ea"/>
                </a:rPr>
                <a:t>Issue </a:t>
              </a:r>
              <a:r>
                <a:rPr lang="en-US" altLang="zh-CN" sz="1400">
                  <a:sym typeface="+mn-ea"/>
                </a:rPr>
                <a:t>1</a:t>
              </a:r>
              <a:r>
                <a:rPr lang="zh-CN" altLang="en-US" sz="1400">
                  <a:sym typeface="+mn-ea"/>
                </a:rPr>
                <a:t>, 20</a:t>
              </a:r>
              <a:r>
                <a:rPr lang="en-US" altLang="zh-CN" sz="1400">
                  <a:sym typeface="+mn-ea"/>
                </a:rPr>
                <a:t>20</a:t>
              </a:r>
              <a:endParaRPr lang="en-US" altLang="zh-CN" sz="1400">
                <a:sym typeface="+mn-ea"/>
              </a:endParaRPr>
            </a:p>
          </p:txBody>
        </p:sp>
        <p:pic>
          <p:nvPicPr>
            <p:cNvPr id="11" name="图片 10"/>
            <p:cNvPicPr>
              <a:picLocks noChangeAspect="1"/>
            </p:cNvPicPr>
            <p:nvPr/>
          </p:nvPicPr>
          <p:blipFill>
            <a:blip r:embed="rId3"/>
            <a:stretch>
              <a:fillRect/>
            </a:stretch>
          </p:blipFill>
          <p:spPr>
            <a:xfrm>
              <a:off x="514" y="6993"/>
              <a:ext cx="5538" cy="3671"/>
            </a:xfrm>
            <a:prstGeom prst="rect">
              <a:avLst/>
            </a:prstGeom>
          </p:spPr>
        </p:pic>
        <p:pic>
          <p:nvPicPr>
            <p:cNvPr id="57" name="图片 56" descr="SU model"/>
            <p:cNvPicPr>
              <a:picLocks noChangeAspect="1"/>
            </p:cNvPicPr>
            <p:nvPr/>
          </p:nvPicPr>
          <p:blipFill>
            <a:blip r:embed="rId4"/>
            <a:srcRect r="23389"/>
            <a:stretch>
              <a:fillRect/>
            </a:stretch>
          </p:blipFill>
          <p:spPr>
            <a:xfrm>
              <a:off x="6219" y="7204"/>
              <a:ext cx="5548" cy="3088"/>
            </a:xfrm>
            <a:prstGeom prst="rect">
              <a:avLst/>
            </a:prstGeom>
          </p:spPr>
        </p:pic>
      </p:grpSp>
      <p:grpSp>
        <p:nvGrpSpPr>
          <p:cNvPr id="23" name="组合 22"/>
          <p:cNvGrpSpPr/>
          <p:nvPr/>
        </p:nvGrpSpPr>
        <p:grpSpPr>
          <a:xfrm>
            <a:off x="201930" y="71120"/>
            <a:ext cx="11748770" cy="1022350"/>
            <a:chOff x="338" y="120"/>
            <a:chExt cx="18502" cy="1610"/>
          </a:xfrm>
        </p:grpSpPr>
        <p:pic>
          <p:nvPicPr>
            <p:cNvPr id="16" name="object 3"/>
            <p:cNvPicPr/>
            <p:nvPr/>
          </p:nvPicPr>
          <p:blipFill>
            <a:blip r:embed="rId5"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1"/>
              <a:chOff x="390" y="120"/>
              <a:chExt cx="18450" cy="1611"/>
            </a:xfrm>
          </p:grpSpPr>
          <p:pic>
            <p:nvPicPr>
              <p:cNvPr id="17" name="object 5"/>
              <p:cNvPicPr/>
              <p:nvPr/>
            </p:nvPicPr>
            <p:blipFill>
              <a:blip r:embed="rId6" cstate="print"/>
              <a:stretch>
                <a:fillRect/>
              </a:stretch>
            </p:blipFill>
            <p:spPr>
              <a:xfrm>
                <a:off x="15460" y="120"/>
                <a:ext cx="3380" cy="1362"/>
              </a:xfrm>
              <a:prstGeom prst="rect">
                <a:avLst/>
              </a:prstGeom>
            </p:spPr>
          </p:pic>
          <p:grpSp>
            <p:nvGrpSpPr>
              <p:cNvPr id="21" name="组合 20"/>
              <p:cNvGrpSpPr/>
              <p:nvPr/>
            </p:nvGrpSpPr>
            <p:grpSpPr>
              <a:xfrm>
                <a:off x="390" y="709"/>
                <a:ext cx="18142" cy="1022"/>
                <a:chOff x="390" y="709"/>
                <a:chExt cx="18142" cy="1022"/>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4"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sz="3200" b="1" spc="-5" dirty="0">
                      <a:solidFill>
                        <a:schemeClr val="tx1"/>
                      </a:solidFill>
                      <a:effectLst/>
                      <a:latin typeface="Times New Roman" panose="02020603050405020304" charset="0"/>
                      <a:cs typeface="Times New Roman" panose="02020603050405020304" charset="0"/>
                    </a:rPr>
                    <a:t>1</a:t>
                  </a:r>
                  <a:r>
                    <a:rPr lang="en-US" sz="3200" b="1" spc="-5" dirty="0">
                      <a:solidFill>
                        <a:schemeClr val="tx1"/>
                      </a:solidFill>
                      <a:effectLst/>
                      <a:latin typeface="Times New Roman" panose="02020603050405020304" charset="0"/>
                      <a:cs typeface="Times New Roman" panose="02020603050405020304" charset="0"/>
                    </a:rPr>
                    <a:t>.1</a:t>
                  </a:r>
                  <a:r>
                    <a:rPr sz="3200" b="1" spc="-50" dirty="0">
                      <a:solidFill>
                        <a:schemeClr val="tx1"/>
                      </a:solidFill>
                      <a:effectLst/>
                      <a:latin typeface="Times New Roman" panose="02020603050405020304" charset="0"/>
                      <a:cs typeface="Times New Roman" panose="02020603050405020304" charset="0"/>
                    </a:rPr>
                    <a:t> </a:t>
                  </a:r>
                  <a:r>
                    <a:rPr lang="en-US" sz="3200" b="1" spc="-50" dirty="0">
                      <a:solidFill>
                        <a:schemeClr val="tx1"/>
                      </a:solidFill>
                      <a:effectLst/>
                      <a:latin typeface="Times New Roman" panose="02020603050405020304" charset="0"/>
                      <a:cs typeface="Times New Roman" panose="02020603050405020304" charset="0"/>
                    </a:rPr>
                    <a:t>Background —— Grain Boundary</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755" y="1218565"/>
            <a:ext cx="11442065" cy="1014730"/>
          </a:xfrm>
          <a:prstGeom prst="rect">
            <a:avLst/>
          </a:prstGeom>
          <a:noFill/>
        </p:spPr>
        <p:txBody>
          <a:bodyPr wrap="square" rtlCol="0" anchor="t">
            <a:spAutoFit/>
          </a:bodyPr>
          <a:lstStyle/>
          <a:p>
            <a:pPr algn="just"/>
            <a:r>
              <a:rPr lang="zh-CN" sz="2000" dirty="0">
                <a:latin typeface="FZDaHei-B02S" panose="02000000000000000000" charset="-122"/>
                <a:ea typeface="FZDaHei-B02S" panose="02000000000000000000" charset="-122"/>
                <a:cs typeface="FZDaHei-B02S" panose="02000000000000000000" charset="-122"/>
                <a:sym typeface="+mn-ea"/>
              </a:rPr>
              <a:t>传统的</a:t>
            </a:r>
            <a:r>
              <a:rPr sz="2000" dirty="0">
                <a:latin typeface="FZDaHei-B02S" panose="02000000000000000000" charset="-122"/>
                <a:ea typeface="FZDaHei-B02S" panose="02000000000000000000" charset="-122"/>
                <a:cs typeface="FZDaHei-B02S" panose="02000000000000000000" charset="-122"/>
                <a:sym typeface="+mn-ea"/>
              </a:rPr>
              <a:t>透射电子显微技术</a:t>
            </a:r>
            <a:r>
              <a:rPr lang="zh-CN" sz="2000" dirty="0">
                <a:latin typeface="FZDaHei-B02S" panose="02000000000000000000" charset="-122"/>
                <a:ea typeface="FZDaHei-B02S" panose="02000000000000000000" charset="-122"/>
                <a:cs typeface="FZDaHei-B02S" panose="02000000000000000000" charset="-122"/>
                <a:sym typeface="+mn-ea"/>
              </a:rPr>
              <a:t>（</a:t>
            </a:r>
            <a:r>
              <a:rPr lang="en-US" altLang="zh-CN" sz="2000" dirty="0">
                <a:latin typeface="FZDaHei-B02S" panose="02000000000000000000" charset="-122"/>
                <a:ea typeface="FZDaHei-B02S" panose="02000000000000000000" charset="-122"/>
                <a:cs typeface="FZDaHei-B02S" panose="02000000000000000000" charset="-122"/>
                <a:sym typeface="+mn-ea"/>
              </a:rPr>
              <a:t>TEM</a:t>
            </a:r>
            <a:r>
              <a:rPr lang="zh-CN" sz="2000" dirty="0">
                <a:latin typeface="FZDaHei-B02S" panose="02000000000000000000" charset="-122"/>
                <a:ea typeface="FZDaHei-B02S" panose="02000000000000000000" charset="-122"/>
                <a:cs typeface="FZDaHei-B02S" panose="02000000000000000000" charset="-122"/>
                <a:sym typeface="+mn-ea"/>
              </a:rPr>
              <a:t>）</a:t>
            </a:r>
            <a:r>
              <a:rPr sz="2000" dirty="0">
                <a:latin typeface="FZDaHei-B02S" panose="02000000000000000000" charset="-122"/>
                <a:ea typeface="FZDaHei-B02S" panose="02000000000000000000" charset="-122"/>
                <a:cs typeface="FZDaHei-B02S" panose="02000000000000000000" charset="-122"/>
                <a:sym typeface="+mn-ea"/>
              </a:rPr>
              <a:t>已经将材料研究推进到亚埃尺度</a:t>
            </a:r>
            <a:r>
              <a:rPr lang="zh-CN" sz="2000" dirty="0">
                <a:latin typeface="FZDaHei-B02S" panose="02000000000000000000" charset="-122"/>
                <a:ea typeface="FZDaHei-B02S" panose="02000000000000000000" charset="-122"/>
                <a:cs typeface="FZDaHei-B02S" panose="02000000000000000000" charset="-122"/>
                <a:sym typeface="+mn-ea"/>
              </a:rPr>
              <a:t>。而日前发展出的</a:t>
            </a:r>
            <a:r>
              <a:rPr sz="2000" dirty="0">
                <a:latin typeface="FZDaHei-B02S" panose="02000000000000000000" charset="-122"/>
                <a:ea typeface="FZDaHei-B02S" panose="02000000000000000000" charset="-122"/>
                <a:cs typeface="FZDaHei-B02S" panose="02000000000000000000" charset="-122"/>
                <a:sym typeface="+mn-ea"/>
              </a:rPr>
              <a:t>电子层析三维重构技术（Electron Tomography）</a:t>
            </a:r>
            <a:r>
              <a:rPr lang="zh-CN" sz="2000" dirty="0">
                <a:latin typeface="FZDaHei-B02S" panose="02000000000000000000" charset="-122"/>
                <a:ea typeface="FZDaHei-B02S" panose="02000000000000000000" charset="-122"/>
                <a:cs typeface="FZDaHei-B02S" panose="02000000000000000000" charset="-122"/>
                <a:sym typeface="+mn-ea"/>
              </a:rPr>
              <a:t>可以</a:t>
            </a:r>
            <a:r>
              <a:rPr sz="2000" dirty="0">
                <a:latin typeface="FZDaHei-B02S" panose="02000000000000000000" charset="-122"/>
                <a:ea typeface="FZDaHei-B02S" panose="02000000000000000000" charset="-122"/>
                <a:cs typeface="FZDaHei-B02S" panose="02000000000000000000" charset="-122"/>
                <a:sym typeface="+mn-ea"/>
              </a:rPr>
              <a:t>通过三维成像直接从纳米，甚至原子尺度解析材料的三维结构。</a:t>
            </a:r>
            <a:r>
              <a:rPr lang="zh-CN" sz="2000" dirty="0">
                <a:latin typeface="FZDaHei-B02S" panose="02000000000000000000" charset="-122"/>
                <a:ea typeface="FZDaHei-B02S" panose="02000000000000000000" charset="-122"/>
                <a:cs typeface="FZDaHei-B02S" panose="02000000000000000000" charset="-122"/>
                <a:sym typeface="+mn-ea"/>
              </a:rPr>
              <a:t>为晶界结构的精确分析奠定了基础。</a:t>
            </a:r>
            <a:endParaRPr lang="zh-CN" sz="2000" dirty="0">
              <a:latin typeface="FZDaHei-B02S" panose="02000000000000000000" charset="-122"/>
              <a:ea typeface="FZDaHei-B02S" panose="02000000000000000000" charset="-122"/>
              <a:cs typeface="FZDaHei-B02S" panose="02000000000000000000" charset="-122"/>
              <a:sym typeface="+mn-ea"/>
            </a:endParaRPr>
          </a:p>
        </p:txBody>
      </p:sp>
      <p:grpSp>
        <p:nvGrpSpPr>
          <p:cNvPr id="27" name="组合 26"/>
          <p:cNvGrpSpPr/>
          <p:nvPr/>
        </p:nvGrpSpPr>
        <p:grpSpPr>
          <a:xfrm>
            <a:off x="558800" y="2310130"/>
            <a:ext cx="11106785" cy="4474210"/>
            <a:chOff x="895" y="3518"/>
            <a:chExt cx="17491" cy="7046"/>
          </a:xfrm>
        </p:grpSpPr>
        <p:sp>
          <p:nvSpPr>
            <p:cNvPr id="29" name="文本框 28"/>
            <p:cNvSpPr txBox="1"/>
            <p:nvPr/>
          </p:nvSpPr>
          <p:spPr>
            <a:xfrm>
              <a:off x="11849" y="10081"/>
              <a:ext cx="6537" cy="483"/>
            </a:xfrm>
            <a:prstGeom prst="rect">
              <a:avLst/>
            </a:prstGeom>
            <a:noFill/>
          </p:spPr>
          <p:txBody>
            <a:bodyPr wrap="square" rtlCol="0" anchor="t">
              <a:spAutoFit/>
            </a:bodyPr>
            <a:lstStyle/>
            <a:p>
              <a:r>
                <a:rPr lang="zh-CN" altLang="en-US" sz="1400">
                  <a:sym typeface="+mn-ea"/>
                </a:rPr>
                <a:t>Chunyang Wang </a:t>
              </a:r>
              <a:r>
                <a:rPr lang="en-US" altLang="zh-CN" sz="1400">
                  <a:sym typeface="+mn-ea"/>
                </a:rPr>
                <a:t>et al., </a:t>
              </a:r>
              <a:r>
                <a:rPr lang="zh-CN" altLang="en-US" sz="1400">
                  <a:sym typeface="+mn-ea"/>
                </a:rPr>
                <a:t>Matter, Volume 3</a:t>
              </a:r>
              <a:r>
                <a:rPr lang="en-US" altLang="zh-CN" sz="1400">
                  <a:sym typeface="+mn-ea"/>
                </a:rPr>
                <a:t>, </a:t>
              </a:r>
              <a:r>
                <a:rPr lang="zh-CN" altLang="en-US" sz="1400">
                  <a:sym typeface="+mn-ea"/>
                </a:rPr>
                <a:t>Issue </a:t>
              </a:r>
              <a:r>
                <a:rPr lang="en-US" altLang="zh-CN" sz="1400">
                  <a:sym typeface="+mn-ea"/>
                </a:rPr>
                <a:t>6</a:t>
              </a:r>
              <a:r>
                <a:rPr lang="zh-CN" altLang="en-US" sz="1400">
                  <a:sym typeface="+mn-ea"/>
                </a:rPr>
                <a:t>, 20</a:t>
              </a:r>
              <a:r>
                <a:rPr lang="en-US" altLang="zh-CN" sz="1400">
                  <a:sym typeface="+mn-ea"/>
                </a:rPr>
                <a:t>20</a:t>
              </a:r>
              <a:endParaRPr lang="en-US" altLang="zh-CN" sz="1400">
                <a:sym typeface="+mn-ea"/>
              </a:endParaRPr>
            </a:p>
          </p:txBody>
        </p:sp>
        <p:grpSp>
          <p:nvGrpSpPr>
            <p:cNvPr id="26" name="组合 25"/>
            <p:cNvGrpSpPr/>
            <p:nvPr/>
          </p:nvGrpSpPr>
          <p:grpSpPr>
            <a:xfrm>
              <a:off x="895" y="3518"/>
              <a:ext cx="17491" cy="6926"/>
              <a:chOff x="895" y="3518"/>
              <a:chExt cx="17491" cy="6926"/>
            </a:xfrm>
          </p:grpSpPr>
          <p:pic>
            <p:nvPicPr>
              <p:cNvPr id="10" name="图片 9"/>
              <p:cNvPicPr>
                <a:picLocks noChangeAspect="1"/>
              </p:cNvPicPr>
              <p:nvPr/>
            </p:nvPicPr>
            <p:blipFill>
              <a:blip r:embed="rId1"/>
              <a:stretch>
                <a:fillRect/>
              </a:stretch>
            </p:blipFill>
            <p:spPr>
              <a:xfrm>
                <a:off x="895" y="3518"/>
                <a:ext cx="6957" cy="6926"/>
              </a:xfrm>
              <a:prstGeom prst="rect">
                <a:avLst/>
              </a:prstGeom>
            </p:spPr>
          </p:pic>
          <p:pic>
            <p:nvPicPr>
              <p:cNvPr id="11" name="图片 10"/>
              <p:cNvPicPr>
                <a:picLocks noChangeAspect="1"/>
              </p:cNvPicPr>
              <p:nvPr/>
            </p:nvPicPr>
            <p:blipFill>
              <a:blip r:embed="rId2"/>
              <a:stretch>
                <a:fillRect/>
              </a:stretch>
            </p:blipFill>
            <p:spPr>
              <a:xfrm>
                <a:off x="8259" y="3519"/>
                <a:ext cx="10127" cy="6562"/>
              </a:xfrm>
              <a:prstGeom prst="rect">
                <a:avLst/>
              </a:prstGeom>
            </p:spPr>
          </p:pic>
        </p:grpSp>
      </p:grpSp>
      <p:grpSp>
        <p:nvGrpSpPr>
          <p:cNvPr id="23" name="组合 22"/>
          <p:cNvGrpSpPr/>
          <p:nvPr/>
        </p:nvGrpSpPr>
        <p:grpSpPr>
          <a:xfrm>
            <a:off x="201930" y="71120"/>
            <a:ext cx="11748770" cy="1023620"/>
            <a:chOff x="338" y="120"/>
            <a:chExt cx="18502" cy="1612"/>
          </a:xfrm>
        </p:grpSpPr>
        <p:pic>
          <p:nvPicPr>
            <p:cNvPr id="13" name="object 3"/>
            <p:cNvPicPr/>
            <p:nvPr/>
          </p:nvPicPr>
          <p:blipFill>
            <a:blip r:embed="rId3"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4" name="object 5"/>
              <p:cNvPicPr/>
              <p:nvPr/>
            </p:nvPicPr>
            <p:blipFill>
              <a:blip r:embed="rId4" cstate="print"/>
              <a:stretch>
                <a:fillRect/>
              </a:stretch>
            </p:blipFill>
            <p:spPr>
              <a:xfrm>
                <a:off x="15460" y="120"/>
                <a:ext cx="3380" cy="1362"/>
              </a:xfrm>
              <a:prstGeom prst="rect">
                <a:avLst/>
              </a:prstGeom>
            </p:spPr>
          </p:pic>
          <p:grpSp>
            <p:nvGrpSpPr>
              <p:cNvPr id="21" name="组合 20"/>
              <p:cNvGrpSpPr/>
              <p:nvPr/>
            </p:nvGrpSpPr>
            <p:grpSpPr>
              <a:xfrm>
                <a:off x="390" y="709"/>
                <a:ext cx="18142" cy="1023"/>
                <a:chOff x="390" y="709"/>
                <a:chExt cx="18142" cy="1023"/>
              </a:xfrm>
            </p:grpSpPr>
            <p:sp>
              <p:nvSpPr>
                <p:cNvPr id="24"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25"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sz="3200" b="1" spc="-5" dirty="0">
                      <a:effectLst/>
                      <a:latin typeface="Times New Roman" panose="02020603050405020304" charset="0"/>
                      <a:cs typeface="Times New Roman" panose="02020603050405020304" charset="0"/>
                      <a:sym typeface="+mn-ea"/>
                    </a:rPr>
                    <a:t>1</a:t>
                  </a:r>
                  <a:r>
                    <a:rPr lang="en-US" sz="3200" b="1" spc="-5" dirty="0">
                      <a:effectLst/>
                      <a:latin typeface="Times New Roman" panose="02020603050405020304" charset="0"/>
                      <a:cs typeface="Times New Roman" panose="02020603050405020304" charset="0"/>
                      <a:sym typeface="+mn-ea"/>
                    </a:rPr>
                    <a:t>.2</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Background —— Recent Progress in Experiment</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5755" y="1218565"/>
            <a:ext cx="11442065" cy="768350"/>
          </a:xfrm>
          <a:prstGeom prst="rect">
            <a:avLst/>
          </a:prstGeom>
          <a:noFill/>
        </p:spPr>
        <p:txBody>
          <a:bodyPr wrap="square" rtlCol="0" anchor="t">
            <a:spAutoFit/>
          </a:bodyPr>
          <a:lstStyle/>
          <a:p>
            <a:pPr algn="just">
              <a:lnSpc>
                <a:spcPct val="110000"/>
              </a:lnSpc>
            </a:pPr>
            <a:r>
              <a:rPr lang="en-US" sz="2000" b="1" dirty="0">
                <a:effectLst/>
                <a:latin typeface="FZDaHei-B02S" panose="02000000000000000000" charset="-122"/>
                <a:ea typeface="FZDaHei-B02S" panose="02000000000000000000" charset="-122"/>
                <a:cs typeface="FZDaHei-B02S" panose="02000000000000000000" charset="-122"/>
                <a:sym typeface="+mn-ea"/>
              </a:rPr>
              <a:t>PSP </a:t>
            </a:r>
            <a:r>
              <a:rPr lang="zh-CN" altLang="en-US" sz="2000" b="1" dirty="0">
                <a:effectLst/>
                <a:latin typeface="FZDaHei-B02S" panose="02000000000000000000" charset="-122"/>
                <a:ea typeface="FZDaHei-B02S" panose="02000000000000000000" charset="-122"/>
                <a:cs typeface="FZDaHei-B02S" panose="02000000000000000000" charset="-122"/>
                <a:sym typeface="+mn-ea"/>
              </a:rPr>
              <a:t>模型（</a:t>
            </a:r>
            <a:r>
              <a:rPr lang="en-US" altLang="zh-CN" sz="2000" b="1" dirty="0">
                <a:effectLst/>
                <a:latin typeface="FZDaHei-B02S" panose="02000000000000000000" charset="-122"/>
                <a:ea typeface="FZDaHei-B02S" panose="02000000000000000000" charset="-122"/>
                <a:cs typeface="FZDaHei-B02S" panose="02000000000000000000" charset="-122"/>
                <a:sym typeface="+mn-ea"/>
              </a:rPr>
              <a:t>Process-</a:t>
            </a:r>
            <a:r>
              <a:rPr lang="zh-CN" sz="2000" dirty="0">
                <a:latin typeface="FZDaHei-B02S" panose="02000000000000000000" charset="-122"/>
                <a:ea typeface="FZDaHei-B02S" panose="02000000000000000000" charset="-122"/>
                <a:cs typeface="FZDaHei-B02S" panose="02000000000000000000" charset="-122"/>
                <a:sym typeface="+mn-ea"/>
              </a:rPr>
              <a:t>Structure</a:t>
            </a:r>
            <a:r>
              <a:rPr lang="en-US" altLang="zh-CN" sz="2000" b="1" dirty="0">
                <a:effectLst/>
                <a:latin typeface="FZDaHei-B02S" panose="02000000000000000000" charset="-122"/>
                <a:ea typeface="FZDaHei-B02S" panose="02000000000000000000" charset="-122"/>
                <a:cs typeface="FZDaHei-B02S" panose="02000000000000000000" charset="-122"/>
                <a:sym typeface="+mn-ea"/>
              </a:rPr>
              <a:t>-Property</a:t>
            </a:r>
            <a:r>
              <a:rPr lang="zh-CN" altLang="en-US" sz="2000" b="1" dirty="0">
                <a:effectLst/>
                <a:latin typeface="FZDaHei-B02S" panose="02000000000000000000" charset="-122"/>
                <a:ea typeface="FZDaHei-B02S" panose="02000000000000000000" charset="-122"/>
                <a:cs typeface="FZDaHei-B02S" panose="02000000000000000000" charset="-122"/>
                <a:sym typeface="+mn-ea"/>
              </a:rPr>
              <a:t>），一方面可</a:t>
            </a:r>
            <a:r>
              <a:rPr lang="zh-CN" sz="2000" dirty="0">
                <a:latin typeface="FZDaHei-B02S" panose="02000000000000000000" charset="-122"/>
                <a:ea typeface="FZDaHei-B02S" panose="02000000000000000000" charset="-122"/>
                <a:cs typeface="FZDaHei-B02S" panose="02000000000000000000" charset="-122"/>
                <a:sym typeface="+mn-ea"/>
              </a:rPr>
              <a:t>由材料的微观结构的描述子预测材料性质，另一方面可由所需的结构或性质反推需要的工艺参数（对晶界而言指它的倾角</a:t>
            </a:r>
            <a:r>
              <a:rPr lang="en-US" altLang="zh-CN" sz="2000" b="1" dirty="0">
                <a:latin typeface="FZDaHei-B02S" panose="02000000000000000000" charset="-122"/>
                <a:ea typeface="FZDaHei-B02S" panose="02000000000000000000" charset="-122"/>
                <a:cs typeface="FZDaHei-B02S" panose="02000000000000000000" charset="-122"/>
                <a:sym typeface="+mn-ea"/>
              </a:rPr>
              <a:t>θ</a:t>
            </a:r>
            <a:r>
              <a:rPr lang="zh-CN" sz="2000" dirty="0">
                <a:latin typeface="FZDaHei-B02S" panose="02000000000000000000" charset="-122"/>
                <a:ea typeface="FZDaHei-B02S" panose="02000000000000000000" charset="-122"/>
                <a:cs typeface="FZDaHei-B02S" panose="02000000000000000000" charset="-122"/>
                <a:sym typeface="+mn-ea"/>
              </a:rPr>
              <a:t>和重位点阵</a:t>
            </a:r>
            <a:r>
              <a:rPr lang="en-US" altLang="zh-CN" sz="2000" b="1" dirty="0">
                <a:latin typeface="FZDaHei-B02S" panose="02000000000000000000" charset="-122"/>
                <a:ea typeface="FZDaHei-B02S" panose="02000000000000000000" charset="-122"/>
                <a:cs typeface="FZDaHei-B02S" panose="02000000000000000000" charset="-122"/>
                <a:sym typeface="+mn-ea"/>
              </a:rPr>
              <a:t>Σ</a:t>
            </a:r>
            <a:r>
              <a:rPr lang="zh-CN" altLang="en-US" sz="2000" dirty="0">
                <a:latin typeface="FZDaHei-B02S" panose="02000000000000000000" charset="-122"/>
                <a:ea typeface="FZDaHei-B02S" panose="02000000000000000000" charset="-122"/>
                <a:cs typeface="FZDaHei-B02S" panose="02000000000000000000" charset="-122"/>
                <a:sym typeface="+mn-ea"/>
              </a:rPr>
              <a:t>等</a:t>
            </a:r>
            <a:r>
              <a:rPr lang="zh-CN" sz="2000" dirty="0">
                <a:latin typeface="FZDaHei-B02S" panose="02000000000000000000" charset="-122"/>
                <a:ea typeface="FZDaHei-B02S" panose="02000000000000000000" charset="-122"/>
                <a:cs typeface="FZDaHei-B02S" panose="02000000000000000000" charset="-122"/>
                <a:sym typeface="+mn-ea"/>
              </a:rPr>
              <a:t>）</a:t>
            </a:r>
            <a:endParaRPr lang="zh-CN" sz="2000" dirty="0">
              <a:latin typeface="FZDaHei-B02S" panose="02000000000000000000" charset="-122"/>
              <a:ea typeface="FZDaHei-B02S" panose="02000000000000000000" charset="-122"/>
              <a:cs typeface="FZDaHei-B02S" panose="02000000000000000000" charset="-122"/>
              <a:sym typeface="+mn-ea"/>
            </a:endParaRPr>
          </a:p>
        </p:txBody>
      </p:sp>
      <p:grpSp>
        <p:nvGrpSpPr>
          <p:cNvPr id="27" name="组合 26"/>
          <p:cNvGrpSpPr/>
          <p:nvPr/>
        </p:nvGrpSpPr>
        <p:grpSpPr>
          <a:xfrm>
            <a:off x="507365" y="2419350"/>
            <a:ext cx="11443335" cy="4300855"/>
            <a:chOff x="319" y="3930"/>
            <a:chExt cx="18021" cy="6773"/>
          </a:xfrm>
        </p:grpSpPr>
        <p:pic>
          <p:nvPicPr>
            <p:cNvPr id="8" name="图片 7"/>
            <p:cNvPicPr>
              <a:picLocks noChangeAspect="1"/>
            </p:cNvPicPr>
            <p:nvPr/>
          </p:nvPicPr>
          <p:blipFill>
            <a:blip r:embed="rId1"/>
            <a:srcRect t="4820" r="48344"/>
            <a:stretch>
              <a:fillRect/>
            </a:stretch>
          </p:blipFill>
          <p:spPr>
            <a:xfrm>
              <a:off x="11391" y="3930"/>
              <a:ext cx="6661" cy="5827"/>
            </a:xfrm>
            <a:prstGeom prst="rect">
              <a:avLst/>
            </a:prstGeom>
          </p:spPr>
        </p:pic>
        <p:sp>
          <p:nvSpPr>
            <p:cNvPr id="12" name="文本框 11"/>
            <p:cNvSpPr txBox="1"/>
            <p:nvPr/>
          </p:nvSpPr>
          <p:spPr>
            <a:xfrm>
              <a:off x="319" y="9784"/>
              <a:ext cx="10139" cy="919"/>
            </a:xfrm>
            <a:prstGeom prst="rect">
              <a:avLst/>
            </a:prstGeom>
            <a:noFill/>
          </p:spPr>
          <p:txBody>
            <a:bodyPr wrap="square" rtlCol="0" anchor="t">
              <a:spAutoFit/>
            </a:bodyPr>
            <a:lstStyle/>
            <a:p>
              <a:r>
                <a:rPr lang="zh-CN" altLang="en-US" sz="1600" b="1"/>
                <a:t>Fig.</a:t>
              </a:r>
              <a:r>
                <a:rPr lang="en-US" altLang="zh-CN" sz="1600" b="1"/>
                <a:t>2.1</a:t>
              </a:r>
              <a:r>
                <a:rPr lang="zh-CN" altLang="en-US" sz="1600"/>
                <a:t>  本研究所采用的</a:t>
              </a:r>
              <a:r>
                <a:rPr lang="zh-CN" altLang="en-US" sz="1600">
                  <a:sym typeface="+mn-ea"/>
                </a:rPr>
                <a:t>工作流，用于从晶界分子动力学模拟产生的数据中建立 PSP 关系模型</a:t>
              </a:r>
              <a:endParaRPr lang="zh-CN" altLang="en-US" sz="1600">
                <a:sym typeface="+mn-ea"/>
              </a:endParaRPr>
            </a:p>
          </p:txBody>
        </p:sp>
        <p:sp>
          <p:nvSpPr>
            <p:cNvPr id="11" name="文本框 10"/>
            <p:cNvSpPr txBox="1"/>
            <p:nvPr/>
          </p:nvSpPr>
          <p:spPr>
            <a:xfrm>
              <a:off x="11392" y="9784"/>
              <a:ext cx="6948" cy="919"/>
            </a:xfrm>
            <a:prstGeom prst="rect">
              <a:avLst/>
            </a:prstGeom>
            <a:noFill/>
          </p:spPr>
          <p:txBody>
            <a:bodyPr wrap="square" rtlCol="0" anchor="t">
              <a:spAutoFit/>
            </a:bodyPr>
            <a:lstStyle/>
            <a:p>
              <a:r>
                <a:rPr lang="zh-CN" altLang="en-US" sz="1600" b="1"/>
                <a:t>Fig.</a:t>
              </a:r>
              <a:r>
                <a:rPr lang="en-US" altLang="zh-CN" sz="1600" b="1"/>
                <a:t>2.1</a:t>
              </a:r>
              <a:r>
                <a:rPr lang="zh-CN" altLang="en-US" sz="1600"/>
                <a:t>  晶界工艺</a:t>
              </a:r>
              <a:r>
                <a:rPr lang="en-US" altLang="zh-CN" sz="1600"/>
                <a:t>-</a:t>
              </a:r>
              <a:r>
                <a:rPr lang="zh-CN" altLang="en-US" sz="1600"/>
                <a:t>结构</a:t>
              </a:r>
              <a:r>
                <a:rPr lang="zh-CN" altLang="en-US" sz="1600">
                  <a:sym typeface="+mn-ea"/>
                </a:rPr>
                <a:t>关系（非宏观上的</a:t>
              </a:r>
              <a:r>
                <a:rPr lang="en-US" altLang="zh-CN" sz="1600">
                  <a:sym typeface="+mn-ea"/>
                </a:rPr>
                <a:t>“</a:t>
              </a:r>
              <a:r>
                <a:rPr lang="zh-CN" altLang="en-US" sz="1600">
                  <a:sym typeface="+mn-ea"/>
                </a:rPr>
                <a:t>工艺</a:t>
              </a:r>
              <a:r>
                <a:rPr lang="en-US" altLang="zh-CN" sz="1600">
                  <a:sym typeface="+mn-ea"/>
                </a:rPr>
                <a:t>”</a:t>
              </a:r>
              <a:r>
                <a:rPr lang="zh-CN" altLang="en-US" sz="1600">
                  <a:sym typeface="+mn-ea"/>
                </a:rPr>
                <a:t>）</a:t>
              </a:r>
              <a:r>
                <a:rPr lang="zh-CN" altLang="en-US" sz="1600"/>
                <a:t>的多元回归分析</a:t>
              </a:r>
              <a:endParaRPr lang="zh-CN" altLang="en-US" sz="1600"/>
            </a:p>
          </p:txBody>
        </p:sp>
      </p:grpSp>
      <p:grpSp>
        <p:nvGrpSpPr>
          <p:cNvPr id="23" name="组合 22"/>
          <p:cNvGrpSpPr/>
          <p:nvPr/>
        </p:nvGrpSpPr>
        <p:grpSpPr>
          <a:xfrm>
            <a:off x="201930" y="71120"/>
            <a:ext cx="11748770" cy="1023620"/>
            <a:chOff x="338" y="120"/>
            <a:chExt cx="18502" cy="1612"/>
          </a:xfrm>
        </p:grpSpPr>
        <p:pic>
          <p:nvPicPr>
            <p:cNvPr id="14" name="object 3"/>
            <p:cNvPicPr/>
            <p:nvPr/>
          </p:nvPicPr>
          <p:blipFill>
            <a:blip r:embed="rId2"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21" name="object 5"/>
              <p:cNvPicPr/>
              <p:nvPr/>
            </p:nvPicPr>
            <p:blipFill>
              <a:blip r:embed="rId3" cstate="print"/>
              <a:stretch>
                <a:fillRect/>
              </a:stretch>
            </p:blipFill>
            <p:spPr>
              <a:xfrm>
                <a:off x="15460" y="120"/>
                <a:ext cx="3380" cy="1362"/>
              </a:xfrm>
              <a:prstGeom prst="rect">
                <a:avLst/>
              </a:prstGeom>
            </p:spPr>
          </p:pic>
          <p:grpSp>
            <p:nvGrpSpPr>
              <p:cNvPr id="24" name="组合 23"/>
              <p:cNvGrpSpPr/>
              <p:nvPr/>
            </p:nvGrpSpPr>
            <p:grpSpPr>
              <a:xfrm>
                <a:off x="390" y="709"/>
                <a:ext cx="18142" cy="1023"/>
                <a:chOff x="390" y="709"/>
                <a:chExt cx="18142" cy="1023"/>
              </a:xfrm>
            </p:grpSpPr>
            <p:sp>
              <p:nvSpPr>
                <p:cNvPr id="25"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26"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2.1</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Motivation —— </a:t>
                  </a:r>
                  <a:r>
                    <a:rPr lang="en-US" sz="3200" b="1" dirty="0">
                      <a:effectLst/>
                      <a:latin typeface="Times New Roman" panose="02020603050405020304" charset="0"/>
                      <a:cs typeface="Times New Roman" panose="02020603050405020304" charset="0"/>
                      <a:sym typeface="+mn-ea"/>
                    </a:rPr>
                    <a:t>PSP models</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grpSp>
        <p:nvGrpSpPr>
          <p:cNvPr id="106" name="组合 105"/>
          <p:cNvGrpSpPr/>
          <p:nvPr/>
        </p:nvGrpSpPr>
        <p:grpSpPr>
          <a:xfrm>
            <a:off x="506730" y="2419985"/>
            <a:ext cx="6665595" cy="3568065"/>
            <a:chOff x="3908" y="2283"/>
            <a:chExt cx="10348" cy="5624"/>
          </a:xfrm>
        </p:grpSpPr>
        <p:grpSp>
          <p:nvGrpSpPr>
            <p:cNvPr id="73" name="组合 72"/>
            <p:cNvGrpSpPr/>
            <p:nvPr/>
          </p:nvGrpSpPr>
          <p:grpSpPr>
            <a:xfrm>
              <a:off x="3908" y="2283"/>
              <a:ext cx="10348" cy="5624"/>
              <a:chOff x="4951" y="800"/>
              <a:chExt cx="12076" cy="5987"/>
            </a:xfrm>
          </p:grpSpPr>
          <p:sp>
            <p:nvSpPr>
              <p:cNvPr id="74" name="矩形 73"/>
              <p:cNvSpPr/>
              <p:nvPr/>
            </p:nvSpPr>
            <p:spPr>
              <a:xfrm>
                <a:off x="7518" y="800"/>
                <a:ext cx="1754" cy="780"/>
              </a:xfrm>
              <a:prstGeom prst="rect">
                <a:avLst/>
              </a:prstGeom>
              <a:solidFill>
                <a:schemeClr val="accent5">
                  <a:lumMod val="75000"/>
                </a:schemeClr>
              </a:solidFill>
              <a:ln>
                <a:solidFill>
                  <a:srgbClr val="246474"/>
                </a:solid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en-US" altLang="zh-CN" sz="1200" b="1">
                    <a:solidFill>
                      <a:schemeClr val="bg1"/>
                    </a:solidFill>
                    <a:latin typeface="Microsoft YaHei" panose="020B0503020204020204" charset="-122"/>
                    <a:ea typeface="Microsoft YaHei" panose="020B0503020204020204" charset="-122"/>
                    <a:sym typeface="+mn-ea"/>
                  </a:rPr>
                  <a:t>MD </a:t>
                </a:r>
                <a:r>
                  <a:rPr lang="zh-CN" altLang="en-US" sz="1200" b="1">
                    <a:solidFill>
                      <a:schemeClr val="bg1"/>
                    </a:solidFill>
                    <a:latin typeface="Microsoft YaHei" panose="020B0503020204020204" charset="-122"/>
                    <a:ea typeface="Microsoft YaHei" panose="020B0503020204020204" charset="-122"/>
                    <a:sym typeface="+mn-ea"/>
                  </a:rPr>
                  <a:t>模拟空间大小</a:t>
                </a:r>
                <a:endParaRPr lang="zh-CN" altLang="en-US" sz="1200" b="1">
                  <a:solidFill>
                    <a:schemeClr val="bg1"/>
                  </a:solidFill>
                  <a:latin typeface="Microsoft YaHei" panose="020B0503020204020204" charset="-122"/>
                  <a:ea typeface="Microsoft YaHei" panose="020B0503020204020204" charset="-122"/>
                  <a:sym typeface="+mn-ea"/>
                </a:endParaRPr>
              </a:p>
            </p:txBody>
          </p:sp>
          <p:sp>
            <p:nvSpPr>
              <p:cNvPr id="75" name="矩形 74"/>
              <p:cNvSpPr/>
              <p:nvPr/>
            </p:nvSpPr>
            <p:spPr>
              <a:xfrm>
                <a:off x="10112" y="800"/>
                <a:ext cx="1754" cy="780"/>
              </a:xfrm>
              <a:prstGeom prst="rect">
                <a:avLst/>
              </a:prstGeom>
              <a:solidFill>
                <a:schemeClr val="accent5">
                  <a:lumMod val="75000"/>
                </a:schemeClr>
              </a:solidFill>
              <a:ln>
                <a:solidFill>
                  <a:srgbClr val="246474"/>
                </a:solid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zh-CN" altLang="en-US" sz="1200" b="1">
                    <a:solidFill>
                      <a:schemeClr val="bg1"/>
                    </a:solidFill>
                    <a:latin typeface="Microsoft YaHei" panose="020B0503020204020204" charset="-122"/>
                    <a:ea typeface="Microsoft YaHei" panose="020B0503020204020204" charset="-122"/>
                    <a:sym typeface="+mn-ea"/>
                  </a:rPr>
                  <a:t>H 偏聚能</a:t>
                </a:r>
                <a:endParaRPr lang="zh-CN" altLang="en-US" sz="1200" b="1">
                  <a:solidFill>
                    <a:schemeClr val="bg1"/>
                  </a:solidFill>
                  <a:latin typeface="Microsoft YaHei" panose="020B0503020204020204" charset="-122"/>
                  <a:ea typeface="Microsoft YaHei" panose="020B0503020204020204" charset="-122"/>
                  <a:sym typeface="+mn-ea"/>
                </a:endParaRPr>
              </a:p>
            </p:txBody>
          </p:sp>
          <p:sp>
            <p:nvSpPr>
              <p:cNvPr id="76" name="矩形 75"/>
              <p:cNvSpPr/>
              <p:nvPr/>
            </p:nvSpPr>
            <p:spPr>
              <a:xfrm>
                <a:off x="4952" y="800"/>
                <a:ext cx="1755" cy="780"/>
              </a:xfrm>
              <a:prstGeom prst="rect">
                <a:avLst/>
              </a:prstGeom>
              <a:solidFill>
                <a:schemeClr val="accent5">
                  <a:lumMod val="75000"/>
                </a:schemeClr>
              </a:solidFill>
              <a:ln>
                <a:solidFill>
                  <a:srgbClr val="246474"/>
                </a:solid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rPr>
                  <a:t>诸原子坐标</a:t>
                </a:r>
                <a:endParaRPr lang="zh-CN" altLang="en-US" sz="1200" b="1">
                  <a:solidFill>
                    <a:schemeClr val="bg1"/>
                  </a:solidFill>
                  <a:latin typeface="Microsoft YaHei" panose="020B0503020204020204" charset="-122"/>
                  <a:ea typeface="Microsoft YaHei" panose="020B0503020204020204" charset="-122"/>
                </a:endParaRPr>
              </a:p>
            </p:txBody>
          </p:sp>
          <p:sp>
            <p:nvSpPr>
              <p:cNvPr id="77" name="矩形 76"/>
              <p:cNvSpPr/>
              <p:nvPr/>
            </p:nvSpPr>
            <p:spPr>
              <a:xfrm>
                <a:off x="12693" y="800"/>
                <a:ext cx="1754" cy="780"/>
              </a:xfrm>
              <a:prstGeom prst="rect">
                <a:avLst/>
              </a:prstGeom>
              <a:solidFill>
                <a:schemeClr val="accent5">
                  <a:lumMod val="75000"/>
                </a:schemeClr>
              </a:solidFill>
              <a:ln>
                <a:solidFill>
                  <a:srgbClr val="246474"/>
                </a:solid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zh-CN" altLang="en-US" sz="1200" b="1">
                    <a:solidFill>
                      <a:schemeClr val="bg1"/>
                    </a:solidFill>
                    <a:latin typeface="Microsoft YaHei" panose="020B0503020204020204" charset="-122"/>
                    <a:ea typeface="Microsoft YaHei" panose="020B0503020204020204" charset="-122"/>
                    <a:sym typeface="+mn-ea"/>
                  </a:rPr>
                  <a:t>晶界倾角 θ</a:t>
                </a:r>
                <a:endParaRPr lang="zh-CN" altLang="en-US" sz="1200" b="1">
                  <a:solidFill>
                    <a:schemeClr val="bg1"/>
                  </a:solidFill>
                  <a:latin typeface="Microsoft YaHei" panose="020B0503020204020204" charset="-122"/>
                  <a:ea typeface="Microsoft YaHei" panose="020B0503020204020204" charset="-122"/>
                  <a:sym typeface="+mn-ea"/>
                </a:endParaRPr>
              </a:p>
            </p:txBody>
          </p:sp>
          <p:sp>
            <p:nvSpPr>
              <p:cNvPr id="78" name="矩形 77"/>
              <p:cNvSpPr/>
              <p:nvPr/>
            </p:nvSpPr>
            <p:spPr>
              <a:xfrm>
                <a:off x="15272" y="800"/>
                <a:ext cx="1755" cy="780"/>
              </a:xfrm>
              <a:prstGeom prst="rect">
                <a:avLst/>
              </a:prstGeom>
              <a:solidFill>
                <a:schemeClr val="accent5">
                  <a:lumMod val="75000"/>
                </a:schemeClr>
              </a:solidFill>
              <a:ln>
                <a:solidFill>
                  <a:srgbClr val="246474"/>
                </a:solidFill>
              </a:ln>
            </p:spPr>
            <p:style>
              <a:lnRef idx="2">
                <a:schemeClr val="accent1">
                  <a:shade val="50000"/>
                </a:schemeClr>
              </a:lnRef>
              <a:fillRef idx="1">
                <a:schemeClr val="accent1"/>
              </a:fillRef>
              <a:effectRef idx="0">
                <a:schemeClr val="accent1"/>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zh-CN" altLang="en-US" sz="1200" b="1">
                    <a:solidFill>
                      <a:schemeClr val="bg1"/>
                    </a:solidFill>
                    <a:latin typeface="Microsoft YaHei" panose="020B0503020204020204" charset="-122"/>
                    <a:ea typeface="Microsoft YaHei" panose="020B0503020204020204" charset="-122"/>
                    <a:sym typeface="+mn-ea"/>
                  </a:rPr>
                  <a:t>重位点阵</a:t>
                </a:r>
                <a:endParaRPr lang="zh-CN" altLang="en-US" sz="1200" b="1">
                  <a:solidFill>
                    <a:schemeClr val="bg1"/>
                  </a:solidFill>
                  <a:latin typeface="Microsoft YaHei" panose="020B0503020204020204" charset="-122"/>
                  <a:ea typeface="Microsoft YaHei" panose="020B0503020204020204" charset="-122"/>
                  <a:sym typeface="+mn-ea"/>
                </a:endParaRPr>
              </a:p>
              <a:p>
                <a:pPr lvl="0" algn="ctr">
                  <a:buClrTx/>
                  <a:buSzTx/>
                  <a:buFontTx/>
                </a:pPr>
                <a:r>
                  <a:rPr lang="zh-CN" altLang="en-US" sz="1200" b="1">
                    <a:solidFill>
                      <a:schemeClr val="bg1"/>
                    </a:solidFill>
                    <a:latin typeface="Microsoft YaHei" panose="020B0503020204020204" charset="-122"/>
                    <a:ea typeface="Microsoft YaHei" panose="020B0503020204020204" charset="-122"/>
                    <a:sym typeface="+mn-ea"/>
                  </a:rPr>
                  <a:t>参数 Σ</a:t>
                </a:r>
                <a:endParaRPr lang="zh-CN" altLang="en-US" sz="1200" b="1">
                  <a:solidFill>
                    <a:schemeClr val="bg1"/>
                  </a:solidFill>
                  <a:latin typeface="Microsoft YaHei" panose="020B0503020204020204" charset="-122"/>
                  <a:ea typeface="Microsoft YaHei" panose="020B0503020204020204" charset="-122"/>
                  <a:sym typeface="+mn-ea"/>
                </a:endParaRPr>
              </a:p>
            </p:txBody>
          </p:sp>
          <p:sp>
            <p:nvSpPr>
              <p:cNvPr id="79" name="等腰三角形 78"/>
              <p:cNvSpPr/>
              <p:nvPr/>
            </p:nvSpPr>
            <p:spPr>
              <a:xfrm rot="10800000">
                <a:off x="8155" y="2714"/>
                <a:ext cx="480" cy="3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0" name="等腰三角形 79"/>
              <p:cNvSpPr/>
              <p:nvPr/>
            </p:nvSpPr>
            <p:spPr>
              <a:xfrm rot="16200000">
                <a:off x="10544" y="2714"/>
                <a:ext cx="480" cy="3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1" name="object 6"/>
              <p:cNvSpPr/>
              <p:nvPr/>
            </p:nvSpPr>
            <p:spPr>
              <a:xfrm rot="5400000">
                <a:off x="7828" y="2130"/>
                <a:ext cx="1134"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82" name="object 6"/>
              <p:cNvSpPr/>
              <p:nvPr/>
            </p:nvSpPr>
            <p:spPr>
              <a:xfrm rot="5400000">
                <a:off x="5168" y="2223"/>
                <a:ext cx="1321"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83" name="object 6"/>
              <p:cNvSpPr/>
              <p:nvPr/>
            </p:nvSpPr>
            <p:spPr>
              <a:xfrm rot="10800000">
                <a:off x="5846" y="2867"/>
                <a:ext cx="2404"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84" name="六边形 83"/>
              <p:cNvSpPr/>
              <p:nvPr/>
            </p:nvSpPr>
            <p:spPr>
              <a:xfrm>
                <a:off x="7468" y="4223"/>
                <a:ext cx="1936" cy="990"/>
              </a:xfrm>
              <a:prstGeom prst="hexagon">
                <a:avLst>
                  <a:gd name="adj" fmla="val 32575"/>
                  <a:gd name="v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100" b="1">
                    <a:latin typeface="Microsoft YaHei" panose="020B0503020204020204" charset="-122"/>
                    <a:ea typeface="Microsoft YaHei" panose="020B0503020204020204" charset="-122"/>
                  </a:rPr>
                  <a:t>分子动力学</a:t>
                </a:r>
                <a:r>
                  <a:rPr lang="zh-CN" altLang="en-US" sz="1100" b="1">
                    <a:solidFill>
                      <a:schemeClr val="bg1"/>
                    </a:solidFill>
                    <a:latin typeface="Microsoft YaHei" panose="020B0503020204020204" charset="-122"/>
                    <a:ea typeface="Microsoft YaHei" panose="020B0503020204020204" charset="-122"/>
                  </a:rPr>
                  <a:t>模拟</a:t>
                </a:r>
                <a:endParaRPr lang="zh-CN" altLang="en-US" sz="1100" b="1">
                  <a:solidFill>
                    <a:schemeClr val="bg1"/>
                  </a:solidFill>
                  <a:latin typeface="Microsoft YaHei" panose="020B0503020204020204" charset="-122"/>
                  <a:ea typeface="Microsoft YaHei" panose="020B0503020204020204" charset="-122"/>
                </a:endParaRPr>
              </a:p>
            </p:txBody>
          </p:sp>
          <p:sp>
            <p:nvSpPr>
              <p:cNvPr id="85" name="矩形 84"/>
              <p:cNvSpPr/>
              <p:nvPr/>
            </p:nvSpPr>
            <p:spPr>
              <a:xfrm>
                <a:off x="7519" y="6007"/>
                <a:ext cx="1755" cy="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rPr>
                  <a:t>对称因子计算</a:t>
                </a:r>
                <a:endParaRPr lang="zh-CN" altLang="en-US" sz="1200" b="1">
                  <a:solidFill>
                    <a:schemeClr val="bg1"/>
                  </a:solidFill>
                  <a:latin typeface="Microsoft YaHei" panose="020B0503020204020204" charset="-122"/>
                  <a:ea typeface="Microsoft YaHei" panose="020B0503020204020204" charset="-122"/>
                </a:endParaRPr>
              </a:p>
            </p:txBody>
          </p:sp>
          <p:cxnSp>
            <p:nvCxnSpPr>
              <p:cNvPr id="86" name="直接箭头连接符 85"/>
              <p:cNvCxnSpPr/>
              <p:nvPr/>
            </p:nvCxnSpPr>
            <p:spPr>
              <a:xfrm>
                <a:off x="8395" y="5213"/>
                <a:ext cx="0" cy="794"/>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8378" y="3089"/>
                <a:ext cx="0" cy="1134"/>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4951" y="6007"/>
                <a:ext cx="1755" cy="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sym typeface="+mn-ea"/>
                  </a:rPr>
                  <a:t>晶界区域识别</a:t>
                </a:r>
                <a:endParaRPr lang="zh-CN" altLang="en-US" sz="1200" b="1">
                  <a:solidFill>
                    <a:schemeClr val="bg1"/>
                  </a:solidFill>
                  <a:latin typeface="Microsoft YaHei" panose="020B0503020204020204" charset="-122"/>
                  <a:ea typeface="Microsoft YaHei" panose="020B0503020204020204" charset="-122"/>
                </a:endParaRPr>
              </a:p>
            </p:txBody>
          </p:sp>
          <p:sp>
            <p:nvSpPr>
              <p:cNvPr id="89" name="矩形 88"/>
              <p:cNvSpPr/>
              <p:nvPr/>
            </p:nvSpPr>
            <p:spPr>
              <a:xfrm>
                <a:off x="4952" y="4808"/>
                <a:ext cx="1755" cy="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rPr>
                  <a:t>应用 </a:t>
                </a:r>
                <a:r>
                  <a:rPr lang="en-US" altLang="zh-CN" sz="1200" b="1">
                    <a:solidFill>
                      <a:schemeClr val="bg1"/>
                    </a:solidFill>
                    <a:latin typeface="Microsoft YaHei" panose="020B0503020204020204" charset="-122"/>
                    <a:ea typeface="Microsoft YaHei" panose="020B0503020204020204" charset="-122"/>
                  </a:rPr>
                  <a:t>KDE</a:t>
                </a:r>
                <a:endParaRPr lang="en-US" altLang="zh-CN" sz="1200" b="1">
                  <a:solidFill>
                    <a:schemeClr val="bg1"/>
                  </a:solidFill>
                  <a:latin typeface="Microsoft YaHei" panose="020B0503020204020204" charset="-122"/>
                  <a:ea typeface="Microsoft YaHei" panose="020B0503020204020204" charset="-122"/>
                </a:endParaRPr>
              </a:p>
            </p:txBody>
          </p:sp>
          <p:sp>
            <p:nvSpPr>
              <p:cNvPr id="90" name="矩形 89"/>
              <p:cNvSpPr/>
              <p:nvPr/>
            </p:nvSpPr>
            <p:spPr>
              <a:xfrm>
                <a:off x="4952" y="3609"/>
                <a:ext cx="1755" cy="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en-US" altLang="zh-CN" sz="1200" b="1">
                    <a:solidFill>
                      <a:schemeClr val="bg1"/>
                    </a:solidFill>
                    <a:latin typeface="Microsoft YaHei" panose="020B0503020204020204" charset="-122"/>
                    <a:ea typeface="Microsoft YaHei" panose="020B0503020204020204" charset="-122"/>
                  </a:rPr>
                  <a:t>PCF </a:t>
                </a:r>
                <a:r>
                  <a:rPr lang="zh-CN" altLang="en-US" sz="1200" b="1">
                    <a:solidFill>
                      <a:schemeClr val="bg1"/>
                    </a:solidFill>
                    <a:latin typeface="Microsoft YaHei" panose="020B0503020204020204" charset="-122"/>
                    <a:ea typeface="Microsoft YaHei" panose="020B0503020204020204" charset="-122"/>
                  </a:rPr>
                  <a:t>计算</a:t>
                </a:r>
                <a:endParaRPr lang="zh-CN" altLang="en-US" sz="1200" b="1">
                  <a:solidFill>
                    <a:schemeClr val="bg1"/>
                  </a:solidFill>
                  <a:latin typeface="Microsoft YaHei" panose="020B0503020204020204" charset="-122"/>
                  <a:ea typeface="Microsoft YaHei" panose="020B0503020204020204" charset="-122"/>
                </a:endParaRPr>
              </a:p>
            </p:txBody>
          </p:sp>
          <p:cxnSp>
            <p:nvCxnSpPr>
              <p:cNvPr id="91" name="直接箭头连接符 90"/>
              <p:cNvCxnSpPr/>
              <p:nvPr/>
            </p:nvCxnSpPr>
            <p:spPr>
              <a:xfrm flipH="1" flipV="1">
                <a:off x="5811" y="4365"/>
                <a:ext cx="1" cy="443"/>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H="1" flipV="1">
                <a:off x="5810" y="5564"/>
                <a:ext cx="1" cy="443"/>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H="1">
                <a:off x="6706" y="6397"/>
                <a:ext cx="811" cy="1"/>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94" name="object 6"/>
              <p:cNvSpPr/>
              <p:nvPr/>
            </p:nvSpPr>
            <p:spPr>
              <a:xfrm rot="10800000">
                <a:off x="6707" y="3982"/>
                <a:ext cx="363"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95" name="object 6"/>
              <p:cNvSpPr/>
              <p:nvPr/>
            </p:nvSpPr>
            <p:spPr>
              <a:xfrm rot="5400000">
                <a:off x="6718" y="4333"/>
                <a:ext cx="737"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cxnSp>
            <p:nvCxnSpPr>
              <p:cNvPr id="96" name="直接箭头连接符 95"/>
              <p:cNvCxnSpPr/>
              <p:nvPr/>
            </p:nvCxnSpPr>
            <p:spPr>
              <a:xfrm>
                <a:off x="7070" y="4719"/>
                <a:ext cx="397" cy="1"/>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97" name="object 6"/>
              <p:cNvSpPr/>
              <p:nvPr/>
            </p:nvSpPr>
            <p:spPr>
              <a:xfrm rot="5400000">
                <a:off x="8721" y="3796"/>
                <a:ext cx="4535"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98" name="矩形 97"/>
              <p:cNvSpPr/>
              <p:nvPr/>
            </p:nvSpPr>
            <p:spPr>
              <a:xfrm>
                <a:off x="10111" y="6006"/>
                <a:ext cx="1755" cy="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rPr>
                  <a:t>主成分分析</a:t>
                </a:r>
                <a:endParaRPr lang="zh-CN" altLang="en-US" sz="1200" b="1">
                  <a:solidFill>
                    <a:schemeClr val="bg1"/>
                  </a:solidFill>
                  <a:latin typeface="Microsoft YaHei" panose="020B0503020204020204" charset="-122"/>
                  <a:ea typeface="Microsoft YaHei" panose="020B0503020204020204" charset="-122"/>
                </a:endParaRPr>
              </a:p>
            </p:txBody>
          </p:sp>
          <p:sp>
            <p:nvSpPr>
              <p:cNvPr id="99" name="object 6"/>
              <p:cNvSpPr/>
              <p:nvPr/>
            </p:nvSpPr>
            <p:spPr>
              <a:xfrm rot="10800000">
                <a:off x="9362" y="4701"/>
                <a:ext cx="384"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100" name="object 6"/>
              <p:cNvSpPr/>
              <p:nvPr/>
            </p:nvSpPr>
            <p:spPr>
              <a:xfrm rot="5400000">
                <a:off x="8911" y="5534"/>
                <a:ext cx="1701"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cxnSp>
            <p:nvCxnSpPr>
              <p:cNvPr id="101" name="直接箭头连接符 100"/>
              <p:cNvCxnSpPr/>
              <p:nvPr/>
            </p:nvCxnSpPr>
            <p:spPr>
              <a:xfrm>
                <a:off x="9745" y="6396"/>
                <a:ext cx="397" cy="1"/>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9272" y="3423"/>
                <a:ext cx="1257" cy="7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b="1">
                    <a:solidFill>
                      <a:schemeClr val="bg1"/>
                    </a:solidFill>
                    <a:latin typeface="Microsoft YaHei" panose="020B0503020204020204" charset="-122"/>
                    <a:ea typeface="Microsoft YaHei" panose="020B0503020204020204" charset="-122"/>
                  </a:rPr>
                  <a:t>结构</a:t>
                </a:r>
                <a:r>
                  <a:rPr lang="en-US" altLang="zh-CN" b="1">
                    <a:solidFill>
                      <a:schemeClr val="bg1"/>
                    </a:solidFill>
                    <a:latin typeface="Microsoft YaHei" panose="020B0503020204020204" charset="-122"/>
                    <a:ea typeface="Microsoft YaHei" panose="020B0503020204020204" charset="-122"/>
                  </a:rPr>
                  <a:t>-</a:t>
                </a:r>
                <a:r>
                  <a:rPr lang="zh-CN" altLang="en-US" b="1">
                    <a:solidFill>
                      <a:schemeClr val="bg1"/>
                    </a:solidFill>
                    <a:latin typeface="Microsoft YaHei" panose="020B0503020204020204" charset="-122"/>
                    <a:ea typeface="Microsoft YaHei" panose="020B0503020204020204" charset="-122"/>
                  </a:rPr>
                  <a:t>性质模型</a:t>
                </a:r>
                <a:endParaRPr lang="zh-CN" altLang="en-US" b="1">
                  <a:solidFill>
                    <a:schemeClr val="bg1"/>
                  </a:solidFill>
                  <a:latin typeface="Microsoft YaHei" panose="020B0503020204020204" charset="-122"/>
                  <a:ea typeface="Microsoft YaHei" panose="020B0503020204020204" charset="-122"/>
                </a:endParaRPr>
              </a:p>
            </p:txBody>
          </p:sp>
          <p:sp>
            <p:nvSpPr>
              <p:cNvPr id="103" name="object 6"/>
              <p:cNvSpPr/>
              <p:nvPr/>
            </p:nvSpPr>
            <p:spPr>
              <a:xfrm rot="10800000">
                <a:off x="9917" y="2884"/>
                <a:ext cx="680"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cxnSp>
            <p:nvCxnSpPr>
              <p:cNvPr id="104" name="直接箭头连接符 103"/>
              <p:cNvCxnSpPr/>
              <p:nvPr/>
            </p:nvCxnSpPr>
            <p:spPr>
              <a:xfrm>
                <a:off x="9901" y="2884"/>
                <a:ext cx="0" cy="522"/>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05" name="object 6"/>
              <p:cNvSpPr/>
              <p:nvPr/>
            </p:nvSpPr>
            <p:spPr>
              <a:xfrm rot="5400000">
                <a:off x="13088" y="2042"/>
                <a:ext cx="964"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107" name="object 6"/>
              <p:cNvSpPr/>
              <p:nvPr/>
            </p:nvSpPr>
            <p:spPr>
              <a:xfrm rot="10800000">
                <a:off x="13558" y="2918"/>
                <a:ext cx="2608"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108" name="object 6"/>
              <p:cNvSpPr/>
              <p:nvPr/>
            </p:nvSpPr>
            <p:spPr>
              <a:xfrm rot="16200000">
                <a:off x="15469" y="2255"/>
                <a:ext cx="1361"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sp>
            <p:nvSpPr>
              <p:cNvPr id="109" name="矩形 108"/>
              <p:cNvSpPr/>
              <p:nvPr/>
            </p:nvSpPr>
            <p:spPr>
              <a:xfrm>
                <a:off x="12768" y="2542"/>
                <a:ext cx="1605" cy="7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zh-CN" altLang="en-US" b="1">
                    <a:solidFill>
                      <a:schemeClr val="bg1"/>
                    </a:solidFill>
                    <a:latin typeface="Microsoft YaHei" panose="020B0503020204020204" charset="-122"/>
                    <a:ea typeface="Microsoft YaHei" panose="020B0503020204020204" charset="-122"/>
                    <a:sym typeface="+mn-ea"/>
                  </a:rPr>
                  <a:t>晶界的工艺性质</a:t>
                </a:r>
                <a:endParaRPr lang="zh-CN" altLang="en-US" b="1">
                  <a:solidFill>
                    <a:schemeClr val="bg1"/>
                  </a:solidFill>
                  <a:latin typeface="Microsoft YaHei" panose="020B0503020204020204" charset="-122"/>
                  <a:ea typeface="Microsoft YaHei" panose="020B0503020204020204" charset="-122"/>
                  <a:sym typeface="+mn-ea"/>
                </a:endParaRPr>
              </a:p>
            </p:txBody>
          </p:sp>
          <p:sp>
            <p:nvSpPr>
              <p:cNvPr id="110" name="矩形 109"/>
              <p:cNvSpPr/>
              <p:nvPr/>
            </p:nvSpPr>
            <p:spPr>
              <a:xfrm>
                <a:off x="10204" y="4574"/>
                <a:ext cx="1572" cy="7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Overflow="clip" horzOverflow="clip"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lvl="0" algn="ctr">
                  <a:buClrTx/>
                  <a:buSzTx/>
                  <a:buFontTx/>
                </a:pPr>
                <a:r>
                  <a:rPr lang="zh-CN" altLang="en-US" b="1">
                    <a:solidFill>
                      <a:schemeClr val="bg1"/>
                    </a:solidFill>
                    <a:latin typeface="Microsoft YaHei" panose="020B0503020204020204" charset="-122"/>
                    <a:ea typeface="Microsoft YaHei" panose="020B0503020204020204" charset="-122"/>
                    <a:sym typeface="+mn-ea"/>
                  </a:rPr>
                  <a:t>晶界的结构描述子</a:t>
                </a:r>
                <a:endParaRPr lang="zh-CN" altLang="en-US" b="1">
                  <a:solidFill>
                    <a:schemeClr val="bg1"/>
                  </a:solidFill>
                  <a:latin typeface="Microsoft YaHei" panose="020B0503020204020204" charset="-122"/>
                  <a:ea typeface="Microsoft YaHei" panose="020B0503020204020204" charset="-122"/>
                  <a:sym typeface="+mn-ea"/>
                </a:endParaRPr>
              </a:p>
            </p:txBody>
          </p:sp>
          <p:sp>
            <p:nvSpPr>
              <p:cNvPr id="111" name="六边形 110"/>
              <p:cNvSpPr/>
              <p:nvPr/>
            </p:nvSpPr>
            <p:spPr>
              <a:xfrm>
                <a:off x="12654" y="4469"/>
                <a:ext cx="1936" cy="990"/>
              </a:xfrm>
              <a:prstGeom prst="hexagon">
                <a:avLst>
                  <a:gd name="adj" fmla="val 32575"/>
                  <a:gd name="v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100" b="1">
                    <a:latin typeface="Microsoft YaHei" panose="020B0503020204020204" charset="-122"/>
                    <a:ea typeface="Microsoft YaHei" panose="020B0503020204020204" charset="-122"/>
                  </a:rPr>
                  <a:t>对每个 </a:t>
                </a:r>
                <a:r>
                  <a:rPr lang="en-US" altLang="zh-CN" sz="1100" b="1">
                    <a:latin typeface="Microsoft YaHei" panose="020B0503020204020204" charset="-122"/>
                    <a:ea typeface="Microsoft YaHei" panose="020B0503020204020204" charset="-122"/>
                  </a:rPr>
                  <a:t>Σ</a:t>
                </a:r>
                <a:r>
                  <a:rPr lang="zh-CN" altLang="en-US" sz="1100" b="1">
                    <a:latin typeface="Microsoft YaHei" panose="020B0503020204020204" charset="-122"/>
                    <a:ea typeface="Microsoft YaHei" panose="020B0503020204020204" charset="-122"/>
                  </a:rPr>
                  <a:t>重复操作</a:t>
                </a:r>
                <a:endParaRPr lang="zh-CN" altLang="en-US" sz="1100" b="1">
                  <a:latin typeface="Microsoft YaHei" panose="020B0503020204020204" charset="-122"/>
                  <a:ea typeface="Microsoft YaHei" panose="020B0503020204020204" charset="-122"/>
                </a:endParaRPr>
              </a:p>
            </p:txBody>
          </p:sp>
          <p:cxnSp>
            <p:nvCxnSpPr>
              <p:cNvPr id="112" name="直接箭头连接符 111"/>
              <p:cNvCxnSpPr/>
              <p:nvPr/>
            </p:nvCxnSpPr>
            <p:spPr>
              <a:xfrm>
                <a:off x="13570" y="3325"/>
                <a:ext cx="0" cy="1134"/>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11768" y="4964"/>
                <a:ext cx="926" cy="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a:off x="16132" y="5354"/>
                <a:ext cx="0" cy="664"/>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15" name="object 6"/>
              <p:cNvSpPr/>
              <p:nvPr/>
            </p:nvSpPr>
            <p:spPr>
              <a:xfrm rot="10800000">
                <a:off x="13623" y="6396"/>
                <a:ext cx="1879" cy="34"/>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cxnSp>
            <p:nvCxnSpPr>
              <p:cNvPr id="116" name="直接箭头连接符 115"/>
              <p:cNvCxnSpPr/>
              <p:nvPr/>
            </p:nvCxnSpPr>
            <p:spPr>
              <a:xfrm flipH="1" flipV="1">
                <a:off x="13622" y="5465"/>
                <a:ext cx="1" cy="964"/>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5510" y="6006"/>
                <a:ext cx="1274" cy="7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b="1">
                    <a:solidFill>
                      <a:schemeClr val="bg1"/>
                    </a:solidFill>
                    <a:latin typeface="Microsoft YaHei" panose="020B0503020204020204" charset="-122"/>
                    <a:ea typeface="Microsoft YaHei" panose="020B0503020204020204" charset="-122"/>
                  </a:rPr>
                  <a:t>工艺</a:t>
                </a:r>
                <a:r>
                  <a:rPr lang="en-US" altLang="zh-CN" b="1">
                    <a:solidFill>
                      <a:schemeClr val="bg1"/>
                    </a:solidFill>
                    <a:latin typeface="Microsoft YaHei" panose="020B0503020204020204" charset="-122"/>
                    <a:ea typeface="Microsoft YaHei" panose="020B0503020204020204" charset="-122"/>
                  </a:rPr>
                  <a:t>-</a:t>
                </a:r>
                <a:r>
                  <a:rPr lang="zh-CN" altLang="en-US" b="1">
                    <a:solidFill>
                      <a:schemeClr val="bg1"/>
                    </a:solidFill>
                    <a:latin typeface="Microsoft YaHei" panose="020B0503020204020204" charset="-122"/>
                    <a:ea typeface="Microsoft YaHei" panose="020B0503020204020204" charset="-122"/>
                  </a:rPr>
                  <a:t>结构模型</a:t>
                </a:r>
                <a:endParaRPr lang="zh-CN" altLang="en-US" b="1">
                  <a:solidFill>
                    <a:schemeClr val="bg1"/>
                  </a:solidFill>
                  <a:latin typeface="Microsoft YaHei" panose="020B0503020204020204" charset="-122"/>
                  <a:ea typeface="Microsoft YaHei" panose="020B0503020204020204" charset="-122"/>
                </a:endParaRPr>
              </a:p>
            </p:txBody>
          </p:sp>
        </p:grpSp>
        <p:sp>
          <p:nvSpPr>
            <p:cNvPr id="118" name="矩形 117"/>
            <p:cNvSpPr/>
            <p:nvPr/>
          </p:nvSpPr>
          <p:spPr>
            <a:xfrm>
              <a:off x="12911" y="5778"/>
              <a:ext cx="1186" cy="8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Overflow="clip" horzOverflow="clip" rtlCol="0" anchor="ctr"/>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ctr"/>
              <a:r>
                <a:rPr lang="zh-CN" altLang="en-US" sz="1200" b="1">
                  <a:solidFill>
                    <a:schemeClr val="bg1"/>
                  </a:solidFill>
                  <a:latin typeface="Microsoft YaHei" panose="020B0503020204020204" charset="-122"/>
                  <a:ea typeface="Microsoft YaHei" panose="020B0503020204020204" charset="-122"/>
                </a:rPr>
                <a:t>多元回归分析</a:t>
              </a:r>
              <a:endParaRPr lang="zh-CN" altLang="en-US" sz="1200" b="1">
                <a:solidFill>
                  <a:schemeClr val="bg1"/>
                </a:solidFill>
                <a:latin typeface="Microsoft YaHei" panose="020B0503020204020204" charset="-122"/>
                <a:ea typeface="Microsoft YaHei" panose="020B0503020204020204" charset="-122"/>
              </a:endParaRPr>
            </a:p>
          </p:txBody>
        </p:sp>
        <p:sp>
          <p:nvSpPr>
            <p:cNvPr id="119" name="object 6"/>
            <p:cNvSpPr/>
            <p:nvPr/>
          </p:nvSpPr>
          <p:spPr>
            <a:xfrm rot="10800000">
              <a:off x="12183" y="6179"/>
              <a:ext cx="680" cy="32"/>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chemeClr val="tx1"/>
            </a:solidFill>
            <a:ln>
              <a:noFill/>
            </a:ln>
          </p:spPr>
          <p:txBody>
            <a:bodyPr wrap="square" lIns="0" tIns="0" rIns="0" bIns="0" rtlCol="0"/>
            <a:lstStyle/>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01930" y="71120"/>
            <a:ext cx="11748770" cy="1023620"/>
            <a:chOff x="338" y="120"/>
            <a:chExt cx="18502" cy="1612"/>
          </a:xfrm>
        </p:grpSpPr>
        <p:pic>
          <p:nvPicPr>
            <p:cNvPr id="8" name="object 3"/>
            <p:cNvPicPr/>
            <p:nvPr/>
          </p:nvPicPr>
          <p:blipFill>
            <a:blip r:embed="rId1" cstate="print"/>
            <a:stretch>
              <a:fillRect/>
            </a:stretch>
          </p:blipFill>
          <p:spPr>
            <a:xfrm>
              <a:off x="338" y="368"/>
              <a:ext cx="15700" cy="221"/>
            </a:xfrm>
            <a:prstGeom prst="rect">
              <a:avLst/>
            </a:prstGeom>
            <a:ln>
              <a:noFill/>
            </a:ln>
          </p:spPr>
        </p:pic>
        <p:grpSp>
          <p:nvGrpSpPr>
            <p:cNvPr id="22" name="组合 21"/>
            <p:cNvGrpSpPr/>
            <p:nvPr/>
          </p:nvGrpSpPr>
          <p:grpSpPr>
            <a:xfrm>
              <a:off x="390" y="120"/>
              <a:ext cx="18450" cy="1612"/>
              <a:chOff x="390" y="120"/>
              <a:chExt cx="18450" cy="1612"/>
            </a:xfrm>
          </p:grpSpPr>
          <p:pic>
            <p:nvPicPr>
              <p:cNvPr id="10" name="object 5"/>
              <p:cNvPicPr/>
              <p:nvPr/>
            </p:nvPicPr>
            <p:blipFill>
              <a:blip r:embed="rId2" cstate="print"/>
              <a:stretch>
                <a:fillRect/>
              </a:stretch>
            </p:blipFill>
            <p:spPr>
              <a:xfrm>
                <a:off x="15460" y="120"/>
                <a:ext cx="3380" cy="1362"/>
              </a:xfrm>
              <a:prstGeom prst="rect">
                <a:avLst/>
              </a:prstGeom>
            </p:spPr>
          </p:pic>
          <p:grpSp>
            <p:nvGrpSpPr>
              <p:cNvPr id="21" name="组合 20"/>
              <p:cNvGrpSpPr/>
              <p:nvPr/>
            </p:nvGrpSpPr>
            <p:grpSpPr>
              <a:xfrm>
                <a:off x="390" y="709"/>
                <a:ext cx="18142" cy="1023"/>
                <a:chOff x="390" y="709"/>
                <a:chExt cx="18142" cy="1023"/>
              </a:xfrm>
            </p:grpSpPr>
            <p:sp>
              <p:nvSpPr>
                <p:cNvPr id="13"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4"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2.2</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Motivation —— </a:t>
                  </a:r>
                  <a:r>
                    <a:rPr sz="3200" b="1" dirty="0">
                      <a:effectLst/>
                      <a:latin typeface="Times New Roman" panose="02020603050405020304" charset="0"/>
                      <a:cs typeface="Times New Roman" panose="02020603050405020304" charset="0"/>
                      <a:sym typeface="+mn-ea"/>
                    </a:rPr>
                    <a:t>High </a:t>
                  </a:r>
                  <a:r>
                    <a:rPr lang="en-US" sz="3200" b="1" dirty="0">
                      <a:effectLst/>
                      <a:latin typeface="Times New Roman" panose="02020603050405020304" charset="0"/>
                      <a:cs typeface="Times New Roman" panose="02020603050405020304" charset="0"/>
                      <a:sym typeface="+mn-ea"/>
                    </a:rPr>
                    <a:t>C</a:t>
                  </a:r>
                  <a:r>
                    <a:rPr sz="3200" b="1" dirty="0">
                      <a:effectLst/>
                      <a:latin typeface="Times New Roman" panose="02020603050405020304" charset="0"/>
                      <a:cs typeface="Times New Roman" panose="02020603050405020304" charset="0"/>
                      <a:sym typeface="+mn-ea"/>
                    </a:rPr>
                    <a:t>ost of DFT</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
        <p:nvSpPr>
          <p:cNvPr id="6" name="文本框 5"/>
          <p:cNvSpPr txBox="1"/>
          <p:nvPr/>
        </p:nvSpPr>
        <p:spPr>
          <a:xfrm>
            <a:off x="313690" y="1982470"/>
            <a:ext cx="4635500" cy="4538345"/>
          </a:xfrm>
          <a:prstGeom prst="rect">
            <a:avLst/>
          </a:prstGeom>
          <a:noFill/>
        </p:spPr>
        <p:txBody>
          <a:bodyPr wrap="square" rtlCol="0" anchor="t">
            <a:spAutoFit/>
          </a:bodyPr>
          <a:p>
            <a:r>
              <a:rPr lang="zh-CN" altLang="en-US" sz="1700" dirty="0">
                <a:latin typeface="FZDaHei-B02S" panose="02000000000000000000" charset="-122"/>
                <a:ea typeface="FZDaHei-B02S" panose="02000000000000000000" charset="-122"/>
                <a:cs typeface="FZDaHei-B02S" panose="02000000000000000000" charset="-122"/>
              </a:rPr>
              <a:t>目前，几乎所有第一性原理的计算基于 </a:t>
            </a:r>
            <a:r>
              <a:rPr lang="en-US" altLang="zh-CN" sz="1700" dirty="0" err="1">
                <a:latin typeface="FZDaHei-B02S" panose="02000000000000000000" charset="-122"/>
                <a:ea typeface="FZDaHei-B02S" panose="02000000000000000000" charset="-122"/>
                <a:cs typeface="FZDaHei-B02S" panose="02000000000000000000" charset="-122"/>
              </a:rPr>
              <a:t>Hatree-Fock </a:t>
            </a:r>
            <a:r>
              <a:rPr lang="zh-CN" altLang="en-US" sz="1700" dirty="0">
                <a:latin typeface="FZDaHei-B02S" panose="02000000000000000000" charset="-122"/>
                <a:ea typeface="FZDaHei-B02S" panose="02000000000000000000" charset="-122"/>
                <a:cs typeface="FZDaHei-B02S" panose="02000000000000000000" charset="-122"/>
              </a:rPr>
              <a:t>方法或者基于算法源于 </a:t>
            </a:r>
            <a:r>
              <a:rPr lang="en-US" altLang="zh-CN" sz="1700" dirty="0">
                <a:latin typeface="FZDaHei-B02S" panose="02000000000000000000" charset="-122"/>
                <a:ea typeface="FZDaHei-B02S" panose="02000000000000000000" charset="-122"/>
                <a:cs typeface="FZDaHei-B02S" panose="02000000000000000000" charset="-122"/>
              </a:rPr>
              <a:t>H-F </a:t>
            </a:r>
            <a:r>
              <a:rPr lang="zh-CN" altLang="en-US" sz="1700" dirty="0">
                <a:latin typeface="FZDaHei-B02S" panose="02000000000000000000" charset="-122"/>
                <a:ea typeface="FZDaHei-B02S" panose="02000000000000000000" charset="-122"/>
                <a:cs typeface="FZDaHei-B02S" panose="02000000000000000000" charset="-122"/>
              </a:rPr>
              <a:t>法，因此分析计算时间需要参考 </a:t>
            </a:r>
            <a:r>
              <a:rPr lang="en-US" altLang="zh-CN" sz="1700" dirty="0">
                <a:latin typeface="FZDaHei-B02S" panose="02000000000000000000" charset="-122"/>
                <a:ea typeface="FZDaHei-B02S" panose="02000000000000000000" charset="-122"/>
                <a:cs typeface="FZDaHei-B02S" panose="02000000000000000000" charset="-122"/>
              </a:rPr>
              <a:t>H-F </a:t>
            </a:r>
            <a:r>
              <a:rPr lang="zh-CN" altLang="en-US" sz="1700" dirty="0">
                <a:latin typeface="FZDaHei-B02S" panose="02000000000000000000" charset="-122"/>
                <a:ea typeface="FZDaHei-B02S" panose="02000000000000000000" charset="-122"/>
                <a:cs typeface="FZDaHei-B02S" panose="02000000000000000000" charset="-122"/>
              </a:rPr>
              <a:t>方法的计算流程以及实际计算时间。</a:t>
            </a:r>
            <a:r>
              <a:rPr lang="en-US" altLang="zh-CN" sz="1700" dirty="0">
                <a:latin typeface="FZDaHei-B02S" panose="02000000000000000000" charset="-122"/>
                <a:ea typeface="FZDaHei-B02S" panose="02000000000000000000" charset="-122"/>
                <a:cs typeface="FZDaHei-B02S" panose="02000000000000000000" charset="-122"/>
              </a:rPr>
              <a:t>H-F </a:t>
            </a:r>
            <a:r>
              <a:rPr lang="zh-CN" altLang="en-US" sz="1700" dirty="0">
                <a:latin typeface="FZDaHei-B02S" panose="02000000000000000000" charset="-122"/>
                <a:ea typeface="FZDaHei-B02S" panose="02000000000000000000" charset="-122"/>
                <a:cs typeface="FZDaHei-B02S" panose="02000000000000000000" charset="-122"/>
              </a:rPr>
              <a:t>法的计算流程如图：</a:t>
            </a:r>
            <a:endParaRPr lang="zh-CN" altLang="en-US" sz="1700" dirty="0">
              <a:latin typeface="FZDaHei-B02S" panose="02000000000000000000" charset="-122"/>
              <a:ea typeface="FZDaHei-B02S" panose="02000000000000000000" charset="-122"/>
              <a:cs typeface="FZDaHei-B02S" panose="02000000000000000000" charset="-122"/>
            </a:endParaRPr>
          </a:p>
          <a:p>
            <a:endParaRPr lang="zh-CN" altLang="en-US" sz="1700" dirty="0">
              <a:latin typeface="FZDaHei-B02S" panose="02000000000000000000" charset="-122"/>
              <a:ea typeface="FZDaHei-B02S" panose="02000000000000000000" charset="-122"/>
              <a:cs typeface="FZDaHei-B02S" panose="02000000000000000000" charset="-122"/>
            </a:endParaRPr>
          </a:p>
          <a:p>
            <a:r>
              <a:rPr lang="zh-CN" altLang="en-US" sz="1700" dirty="0">
                <a:latin typeface="FZDaHei-B02S" panose="02000000000000000000" charset="-122"/>
                <a:ea typeface="FZDaHei-B02S" panose="02000000000000000000" charset="-122"/>
                <a:cs typeface="FZDaHei-B02S" panose="02000000000000000000" charset="-122"/>
                <a:sym typeface="+mn-ea"/>
              </a:rPr>
              <a:t>理论上 </a:t>
            </a:r>
            <a:r>
              <a:rPr lang="en-US" altLang="zh-CN" sz="1700" dirty="0" err="1">
                <a:latin typeface="FZDaHei-B02S" panose="02000000000000000000" charset="-122"/>
                <a:ea typeface="FZDaHei-B02S" panose="02000000000000000000" charset="-122"/>
                <a:cs typeface="FZDaHei-B02S" panose="02000000000000000000" charset="-122"/>
                <a:sym typeface="+mn-ea"/>
              </a:rPr>
              <a:t>Hatree-Fock </a:t>
            </a:r>
            <a:r>
              <a:rPr lang="zh-CN" altLang="en-US" sz="1700" dirty="0">
                <a:latin typeface="FZDaHei-B02S" panose="02000000000000000000" charset="-122"/>
                <a:ea typeface="FZDaHei-B02S" panose="02000000000000000000" charset="-122"/>
                <a:cs typeface="FZDaHei-B02S" panose="02000000000000000000" charset="-122"/>
                <a:sym typeface="+mn-ea"/>
              </a:rPr>
              <a:t>方法的计算时间与基底数有关，如果模型的基底数为 </a:t>
            </a:r>
            <a:r>
              <a:rPr lang="en-US" altLang="zh-CN" sz="1700" dirty="0">
                <a:latin typeface="FZDaHei-B02S" panose="02000000000000000000" charset="-122"/>
                <a:ea typeface="FZDaHei-B02S" panose="02000000000000000000" charset="-122"/>
                <a:cs typeface="FZDaHei-B02S" panose="02000000000000000000" charset="-122"/>
                <a:sym typeface="+mn-ea"/>
              </a:rPr>
              <a:t>N </a:t>
            </a:r>
            <a:r>
              <a:rPr lang="zh-CN" altLang="en-US" sz="1700" dirty="0">
                <a:latin typeface="FZDaHei-B02S" panose="02000000000000000000" charset="-122"/>
                <a:ea typeface="FZDaHei-B02S" panose="02000000000000000000" charset="-122"/>
                <a:cs typeface="FZDaHei-B02S" panose="02000000000000000000" charset="-122"/>
                <a:sym typeface="+mn-ea"/>
              </a:rPr>
              <a:t>时，所需要的计算时间为 </a:t>
            </a:r>
            <a:r>
              <a:rPr lang="en-US" altLang="ko-KR" sz="1700" dirty="0">
                <a:latin typeface="FZDaHei-B02S" panose="02000000000000000000" charset="-122"/>
                <a:ea typeface="FZDaHei-B02S" panose="02000000000000000000" charset="-122"/>
                <a:cs typeface="FZDaHei-B02S" panose="02000000000000000000" charset="-122"/>
                <a:sym typeface="+mn-ea"/>
              </a:rPr>
              <a:t>N</a:t>
            </a:r>
            <a:r>
              <a:rPr lang="en-US" altLang="ko-KR" sz="1700" baseline="30000" dirty="0">
                <a:latin typeface="FZDaHei-B02S" panose="02000000000000000000" charset="-122"/>
                <a:ea typeface="FZDaHei-B02S" panose="02000000000000000000" charset="-122"/>
                <a:cs typeface="FZDaHei-B02S" panose="02000000000000000000" charset="-122"/>
                <a:sym typeface="+mn-ea"/>
              </a:rPr>
              <a:t>4</a:t>
            </a:r>
            <a:r>
              <a:rPr lang="zh-CN" altLang="en-US" sz="1700" dirty="0">
                <a:latin typeface="FZDaHei-B02S" panose="02000000000000000000" charset="-122"/>
                <a:ea typeface="FZDaHei-B02S" panose="02000000000000000000" charset="-122"/>
                <a:cs typeface="FZDaHei-B02S" panose="02000000000000000000" charset="-122"/>
                <a:sym typeface="+mn-ea"/>
              </a:rPr>
              <a:t>，即基底数变为原来的 </a:t>
            </a:r>
            <a:r>
              <a:rPr lang="en-US" altLang="zh-CN" sz="1700" dirty="0">
                <a:latin typeface="FZDaHei-B02S" panose="02000000000000000000" charset="-122"/>
                <a:ea typeface="FZDaHei-B02S" panose="02000000000000000000" charset="-122"/>
                <a:cs typeface="FZDaHei-B02S" panose="02000000000000000000" charset="-122"/>
                <a:sym typeface="+mn-ea"/>
              </a:rPr>
              <a:t>2 </a:t>
            </a:r>
            <a:r>
              <a:rPr lang="zh-CN" altLang="en-US" sz="1700" dirty="0">
                <a:latin typeface="FZDaHei-B02S" panose="02000000000000000000" charset="-122"/>
                <a:ea typeface="FZDaHei-B02S" panose="02000000000000000000" charset="-122"/>
                <a:cs typeface="FZDaHei-B02S" panose="02000000000000000000" charset="-122"/>
                <a:sym typeface="+mn-ea"/>
              </a:rPr>
              <a:t>倍时，所需要的时间为原来的 </a:t>
            </a:r>
            <a:r>
              <a:rPr lang="en-US" altLang="zh-CN" sz="1700" dirty="0">
                <a:latin typeface="FZDaHei-B02S" panose="02000000000000000000" charset="-122"/>
                <a:ea typeface="FZDaHei-B02S" panose="02000000000000000000" charset="-122"/>
                <a:cs typeface="FZDaHei-B02S" panose="02000000000000000000" charset="-122"/>
                <a:sym typeface="+mn-ea"/>
              </a:rPr>
              <a:t>16 </a:t>
            </a:r>
            <a:r>
              <a:rPr lang="zh-CN" altLang="en-US" sz="1700" dirty="0">
                <a:latin typeface="FZDaHei-B02S" panose="02000000000000000000" charset="-122"/>
                <a:ea typeface="FZDaHei-B02S" panose="02000000000000000000" charset="-122"/>
                <a:cs typeface="FZDaHei-B02S" panose="02000000000000000000" charset="-122"/>
                <a:sym typeface="+mn-ea"/>
              </a:rPr>
              <a:t>倍。</a:t>
            </a:r>
            <a:endParaRPr lang="zh-CN" altLang="en-US" sz="1700" dirty="0">
              <a:latin typeface="FZDaHei-B02S" panose="02000000000000000000" charset="-122"/>
              <a:ea typeface="FZDaHei-B02S" panose="02000000000000000000" charset="-122"/>
              <a:cs typeface="FZDaHei-B02S" panose="02000000000000000000" charset="-122"/>
              <a:sym typeface="+mn-ea"/>
            </a:endParaRPr>
          </a:p>
          <a:p>
            <a:endParaRPr lang="zh-CN" altLang="en-US" sz="1700" spc="-50" dirty="0">
              <a:latin typeface="FZDaHei-B02S" panose="02000000000000000000" charset="-122"/>
              <a:ea typeface="FZDaHei-B02S" panose="02000000000000000000" charset="-122"/>
              <a:cs typeface="FZDaHei-B02S" panose="02000000000000000000" charset="-122"/>
              <a:sym typeface="+mn-ea"/>
            </a:endParaRPr>
          </a:p>
          <a:p>
            <a:r>
              <a:rPr lang="zh-CN" altLang="en-US" sz="1700" dirty="0">
                <a:latin typeface="FZDaHei-B02S" panose="02000000000000000000" charset="-122"/>
                <a:ea typeface="FZDaHei-B02S" panose="02000000000000000000" charset="-122"/>
                <a:cs typeface="FZDaHei-B02S" panose="02000000000000000000" charset="-122"/>
                <a:sym typeface="+mn-ea"/>
              </a:rPr>
              <a:t>目前通过计算方法的改善，在计算过程中会有效排除接近于 </a:t>
            </a:r>
            <a:r>
              <a:rPr lang="en-US" altLang="zh-CN" sz="1700" dirty="0">
                <a:latin typeface="FZDaHei-B02S" panose="02000000000000000000" charset="-122"/>
                <a:ea typeface="FZDaHei-B02S" panose="02000000000000000000" charset="-122"/>
                <a:cs typeface="FZDaHei-B02S" panose="02000000000000000000" charset="-122"/>
                <a:sym typeface="+mn-ea"/>
              </a:rPr>
              <a:t>0 </a:t>
            </a:r>
            <a:r>
              <a:rPr lang="zh-CN" altLang="en-US" sz="1700" dirty="0">
                <a:latin typeface="FZDaHei-B02S" panose="02000000000000000000" charset="-122"/>
                <a:ea typeface="FZDaHei-B02S" panose="02000000000000000000" charset="-122"/>
                <a:cs typeface="FZDaHei-B02S" panose="02000000000000000000" charset="-122"/>
                <a:sym typeface="+mn-ea"/>
              </a:rPr>
              <a:t>的积分项，于是计算时间与接近于 </a:t>
            </a:r>
            <a:r>
              <a:rPr lang="en-US" altLang="ko-KR" sz="1700" dirty="0">
                <a:latin typeface="FZDaHei-B02S" panose="02000000000000000000" charset="-122"/>
                <a:ea typeface="FZDaHei-B02S" panose="02000000000000000000" charset="-122"/>
                <a:cs typeface="FZDaHei-B02S" panose="02000000000000000000" charset="-122"/>
                <a:sym typeface="+mn-ea"/>
              </a:rPr>
              <a:t>N</a:t>
            </a:r>
            <a:r>
              <a:rPr lang="en-US" altLang="ko-KR" sz="1700" baseline="30000" dirty="0">
                <a:latin typeface="FZDaHei-B02S" panose="02000000000000000000" charset="-122"/>
                <a:ea typeface="FZDaHei-B02S" panose="02000000000000000000" charset="-122"/>
                <a:cs typeface="FZDaHei-B02S" panose="02000000000000000000" charset="-122"/>
                <a:sym typeface="+mn-ea"/>
              </a:rPr>
              <a:t>3</a:t>
            </a:r>
            <a:r>
              <a:rPr lang="zh-CN" altLang="en-US" sz="1700" dirty="0">
                <a:latin typeface="FZDaHei-B02S" panose="02000000000000000000" charset="-122"/>
                <a:ea typeface="FZDaHei-B02S" panose="02000000000000000000" charset="-122"/>
                <a:cs typeface="FZDaHei-B02S" panose="02000000000000000000" charset="-122"/>
                <a:sym typeface="+mn-ea"/>
              </a:rPr>
              <a:t>。但更为精确</a:t>
            </a:r>
            <a:r>
              <a:rPr lang="zh-CN" altLang="en-US" sz="1700" dirty="0">
                <a:latin typeface="FZDaHei-B02S" panose="02000000000000000000" charset="-122"/>
                <a:ea typeface="FZDaHei-B02S" panose="02000000000000000000" charset="-122"/>
                <a:cs typeface="FZDaHei-B02S" panose="02000000000000000000" charset="-122"/>
                <a:sym typeface="+mn-ea"/>
              </a:rPr>
              <a:t>的方法会需要更长的计算时间，比如 </a:t>
            </a:r>
            <a:r>
              <a:rPr lang="en-US" altLang="ko-KR" sz="1700" dirty="0" err="1">
                <a:latin typeface="FZDaHei-B02S" panose="02000000000000000000" charset="-122"/>
                <a:ea typeface="FZDaHei-B02S" panose="02000000000000000000" charset="-122"/>
                <a:cs typeface="FZDaHei-B02S" panose="02000000000000000000" charset="-122"/>
                <a:sym typeface="+mn-ea"/>
              </a:rPr>
              <a:t>Møller</a:t>
            </a:r>
            <a:r>
              <a:rPr lang="en-US" altLang="ko-KR" sz="1700" dirty="0">
                <a:latin typeface="FZDaHei-B02S" panose="02000000000000000000" charset="-122"/>
                <a:ea typeface="FZDaHei-B02S" panose="02000000000000000000" charset="-122"/>
                <a:cs typeface="FZDaHei-B02S" panose="02000000000000000000" charset="-122"/>
                <a:sym typeface="+mn-ea"/>
              </a:rPr>
              <a:t>–</a:t>
            </a:r>
            <a:r>
              <a:rPr lang="en-US" altLang="ko-KR" sz="1700" dirty="0" err="1">
                <a:latin typeface="FZDaHei-B02S" panose="02000000000000000000" charset="-122"/>
                <a:ea typeface="FZDaHei-B02S" panose="02000000000000000000" charset="-122"/>
                <a:cs typeface="FZDaHei-B02S" panose="02000000000000000000" charset="-122"/>
                <a:sym typeface="+mn-ea"/>
              </a:rPr>
              <a:t>Plesset</a:t>
            </a:r>
            <a:r>
              <a:rPr lang="en-US" altLang="ko-KR" sz="1700" dirty="0">
                <a:latin typeface="FZDaHei-B02S" panose="02000000000000000000" charset="-122"/>
                <a:ea typeface="FZDaHei-B02S" panose="02000000000000000000" charset="-122"/>
                <a:cs typeface="FZDaHei-B02S" panose="02000000000000000000" charset="-122"/>
                <a:sym typeface="+mn-ea"/>
              </a:rPr>
              <a:t> perturbation theory</a:t>
            </a:r>
            <a:r>
              <a:rPr lang="zh-CN" altLang="en-US" sz="1700" dirty="0">
                <a:latin typeface="FZDaHei-B02S" panose="02000000000000000000" charset="-122"/>
                <a:ea typeface="FZDaHei-B02S" panose="02000000000000000000" charset="-122"/>
                <a:cs typeface="FZDaHei-B02S" panose="02000000000000000000" charset="-122"/>
                <a:sym typeface="+mn-ea"/>
              </a:rPr>
              <a:t>，</a:t>
            </a:r>
            <a:r>
              <a:rPr lang="en-US" altLang="zh-CN" sz="1700" dirty="0">
                <a:latin typeface="FZDaHei-B02S" panose="02000000000000000000" charset="-122"/>
                <a:ea typeface="FZDaHei-B02S" panose="02000000000000000000" charset="-122"/>
                <a:cs typeface="FZDaHei-B02S" panose="02000000000000000000" charset="-122"/>
                <a:sym typeface="+mn-ea"/>
              </a:rPr>
              <a:t>MP2 </a:t>
            </a:r>
            <a:r>
              <a:rPr lang="zh-CN" altLang="en-US" sz="1700" spc="-50" dirty="0">
                <a:latin typeface="FZDaHei-B02S" panose="02000000000000000000" charset="-122"/>
                <a:ea typeface="FZDaHei-B02S" panose="02000000000000000000" charset="-122"/>
                <a:cs typeface="FZDaHei-B02S" panose="02000000000000000000" charset="-122"/>
                <a:sym typeface="+mn-ea"/>
              </a:rPr>
              <a:t>所需要时间为 </a:t>
            </a:r>
            <a:r>
              <a:rPr lang="en-US" altLang="ko-KR" sz="1700" dirty="0">
                <a:latin typeface="FZDaHei-B02S" panose="02000000000000000000" charset="-122"/>
                <a:ea typeface="FZDaHei-B02S" panose="02000000000000000000" charset="-122"/>
                <a:cs typeface="FZDaHei-B02S" panose="02000000000000000000" charset="-122"/>
                <a:sym typeface="+mn-ea"/>
              </a:rPr>
              <a:t>N</a:t>
            </a:r>
            <a:r>
              <a:rPr lang="en-US" altLang="ko-KR" sz="1700" baseline="30000" dirty="0">
                <a:latin typeface="FZDaHei-B02S" panose="02000000000000000000" charset="-122"/>
                <a:ea typeface="FZDaHei-B02S" panose="02000000000000000000" charset="-122"/>
                <a:cs typeface="FZDaHei-B02S" panose="02000000000000000000" charset="-122"/>
                <a:sym typeface="+mn-ea"/>
              </a:rPr>
              <a:t>5</a:t>
            </a:r>
            <a:r>
              <a:rPr lang="en-US" altLang="ko-KR" sz="1700" i="1" baseline="30000" dirty="0">
                <a:latin typeface="FZDaHei-B02S" panose="02000000000000000000" charset="-122"/>
                <a:ea typeface="FZDaHei-B02S" panose="02000000000000000000" charset="-122"/>
                <a:cs typeface="FZDaHei-B02S" panose="02000000000000000000" charset="-122"/>
                <a:sym typeface="+mn-ea"/>
              </a:rPr>
              <a:t> </a:t>
            </a:r>
            <a:r>
              <a:rPr lang="zh-CN" altLang="en-US" sz="1700" spc="-50" dirty="0">
                <a:latin typeface="FZDaHei-B02S" panose="02000000000000000000" charset="-122"/>
                <a:ea typeface="FZDaHei-B02S" panose="02000000000000000000" charset="-122"/>
                <a:cs typeface="FZDaHei-B02S" panose="02000000000000000000" charset="-122"/>
                <a:sym typeface="+mn-ea"/>
              </a:rPr>
              <a:t>，</a:t>
            </a:r>
            <a:r>
              <a:rPr lang="en-US" altLang="zh-CN" sz="1700" spc="-50" dirty="0">
                <a:latin typeface="FZDaHei-B02S" panose="02000000000000000000" charset="-122"/>
                <a:ea typeface="FZDaHei-B02S" panose="02000000000000000000" charset="-122"/>
                <a:cs typeface="FZDaHei-B02S" panose="02000000000000000000" charset="-122"/>
                <a:sym typeface="+mn-ea"/>
              </a:rPr>
              <a:t>MP4 </a:t>
            </a:r>
            <a:r>
              <a:rPr lang="zh-CN" altLang="en-US" sz="1700" spc="-50" dirty="0">
                <a:latin typeface="FZDaHei-B02S" panose="02000000000000000000" charset="-122"/>
                <a:ea typeface="FZDaHei-B02S" panose="02000000000000000000" charset="-122"/>
                <a:cs typeface="FZDaHei-B02S" panose="02000000000000000000" charset="-122"/>
                <a:sym typeface="+mn-ea"/>
              </a:rPr>
              <a:t>为 </a:t>
            </a:r>
            <a:r>
              <a:rPr lang="en-US" altLang="ko-KR" sz="1700" dirty="0">
                <a:latin typeface="FZDaHei-B02S" panose="02000000000000000000" charset="-122"/>
                <a:ea typeface="FZDaHei-B02S" panose="02000000000000000000" charset="-122"/>
                <a:cs typeface="FZDaHei-B02S" panose="02000000000000000000" charset="-122"/>
                <a:sym typeface="+mn-ea"/>
              </a:rPr>
              <a:t>N</a:t>
            </a:r>
            <a:r>
              <a:rPr lang="en-US" altLang="ko-KR" sz="1700" baseline="30000" dirty="0">
                <a:latin typeface="FZDaHei-B02S" panose="02000000000000000000" charset="-122"/>
                <a:ea typeface="FZDaHei-B02S" panose="02000000000000000000" charset="-122"/>
                <a:cs typeface="FZDaHei-B02S" panose="02000000000000000000" charset="-122"/>
                <a:sym typeface="+mn-ea"/>
              </a:rPr>
              <a:t>6</a:t>
            </a:r>
            <a:r>
              <a:rPr lang="en-US" altLang="ko-KR" sz="1700" i="1" baseline="30000" dirty="0">
                <a:latin typeface="FZDaHei-B02S" panose="02000000000000000000" charset="-122"/>
                <a:ea typeface="FZDaHei-B02S" panose="02000000000000000000" charset="-122"/>
                <a:cs typeface="FZDaHei-B02S" panose="02000000000000000000" charset="-122"/>
                <a:sym typeface="+mn-ea"/>
              </a:rPr>
              <a:t> </a:t>
            </a:r>
            <a:r>
              <a:rPr lang="zh-CN" altLang="en-US" sz="1700" spc="-50" dirty="0">
                <a:latin typeface="FZDaHei-B02S" panose="02000000000000000000" charset="-122"/>
                <a:ea typeface="FZDaHei-B02S" panose="02000000000000000000" charset="-122"/>
                <a:cs typeface="FZDaHei-B02S" panose="02000000000000000000" charset="-122"/>
                <a:sym typeface="+mn-ea"/>
              </a:rPr>
              <a:t>，若是 </a:t>
            </a:r>
            <a:r>
              <a:rPr lang="en-US" altLang="ko-KR" sz="1700" dirty="0">
                <a:latin typeface="FZDaHei-B02S" panose="02000000000000000000" charset="-122"/>
                <a:ea typeface="FZDaHei-B02S" panose="02000000000000000000" charset="-122"/>
                <a:cs typeface="FZDaHei-B02S" panose="02000000000000000000" charset="-122"/>
                <a:sym typeface="+mn-ea"/>
              </a:rPr>
              <a:t>Coupled cluster </a:t>
            </a:r>
            <a:r>
              <a:rPr lang="zh-CN" altLang="en-US" sz="1700" dirty="0">
                <a:latin typeface="FZDaHei-B02S" panose="02000000000000000000" charset="-122"/>
                <a:ea typeface="FZDaHei-B02S" panose="02000000000000000000" charset="-122"/>
                <a:cs typeface="FZDaHei-B02S" panose="02000000000000000000" charset="-122"/>
                <a:sym typeface="+mn-ea"/>
              </a:rPr>
              <a:t>方法</a:t>
            </a:r>
            <a:r>
              <a:rPr lang="en-US" altLang="zh-CN" sz="1700" dirty="0">
                <a:latin typeface="FZDaHei-B02S" panose="02000000000000000000" charset="-122"/>
                <a:ea typeface="FZDaHei-B02S" panose="02000000000000000000" charset="-122"/>
                <a:cs typeface="FZDaHei-B02S" panose="02000000000000000000" charset="-122"/>
                <a:sym typeface="+mn-ea"/>
              </a:rPr>
              <a:t>(CC</a:t>
            </a:r>
            <a:r>
              <a:rPr lang="zh-CN" altLang="en-US" sz="1700" dirty="0">
                <a:latin typeface="FZDaHei-B02S" panose="02000000000000000000" charset="-122"/>
                <a:ea typeface="FZDaHei-B02S" panose="02000000000000000000" charset="-122"/>
                <a:cs typeface="FZDaHei-B02S" panose="02000000000000000000" charset="-122"/>
                <a:sym typeface="+mn-ea"/>
              </a:rPr>
              <a:t>法</a:t>
            </a:r>
            <a:r>
              <a:rPr lang="en-US" altLang="zh-CN" sz="1700" dirty="0">
                <a:latin typeface="FZDaHei-B02S" panose="02000000000000000000" charset="-122"/>
                <a:ea typeface="FZDaHei-B02S" panose="02000000000000000000" charset="-122"/>
                <a:cs typeface="FZDaHei-B02S" panose="02000000000000000000" charset="-122"/>
                <a:sym typeface="+mn-ea"/>
              </a:rPr>
              <a:t>)</a:t>
            </a:r>
            <a:r>
              <a:rPr lang="zh-CN" altLang="en-US" sz="1700" dirty="0">
                <a:latin typeface="FZDaHei-B02S" panose="02000000000000000000" charset="-122"/>
                <a:ea typeface="FZDaHei-B02S" panose="02000000000000000000" charset="-122"/>
                <a:cs typeface="FZDaHei-B02S" panose="02000000000000000000" charset="-122"/>
                <a:sym typeface="+mn-ea"/>
              </a:rPr>
              <a:t>则会需要 </a:t>
            </a:r>
            <a:r>
              <a:rPr lang="en-US" altLang="ko-KR" sz="1700" dirty="0">
                <a:latin typeface="FZDaHei-B02S" panose="02000000000000000000" charset="-122"/>
                <a:ea typeface="FZDaHei-B02S" panose="02000000000000000000" charset="-122"/>
                <a:cs typeface="FZDaHei-B02S" panose="02000000000000000000" charset="-122"/>
                <a:sym typeface="+mn-ea"/>
              </a:rPr>
              <a:t>N</a:t>
            </a:r>
            <a:r>
              <a:rPr lang="en-US" altLang="ko-KR" sz="1700" baseline="30000" dirty="0">
                <a:latin typeface="FZDaHei-B02S" panose="02000000000000000000" charset="-122"/>
                <a:ea typeface="FZDaHei-B02S" panose="02000000000000000000" charset="-122"/>
                <a:cs typeface="FZDaHei-B02S" panose="02000000000000000000" charset="-122"/>
                <a:sym typeface="+mn-ea"/>
              </a:rPr>
              <a:t>7 </a:t>
            </a:r>
            <a:r>
              <a:rPr lang="zh-CN" altLang="en-US" sz="1700" dirty="0">
                <a:latin typeface="FZDaHei-B02S" panose="02000000000000000000" charset="-122"/>
                <a:ea typeface="FZDaHei-B02S" panose="02000000000000000000" charset="-122"/>
                <a:cs typeface="FZDaHei-B02S" panose="02000000000000000000" charset="-122"/>
                <a:sym typeface="+mn-ea"/>
              </a:rPr>
              <a:t>的时间。</a:t>
            </a:r>
            <a:endParaRPr lang="zh-CN" altLang="en-US" sz="1700" dirty="0">
              <a:latin typeface="FZDaHei-B02S" panose="02000000000000000000" charset="-122"/>
              <a:ea typeface="FZDaHei-B02S" panose="02000000000000000000" charset="-122"/>
              <a:cs typeface="FZDaHei-B02S" panose="02000000000000000000" charset="-122"/>
            </a:endParaRPr>
          </a:p>
        </p:txBody>
      </p:sp>
      <p:pic>
        <p:nvPicPr>
          <p:cNvPr id="11"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00" y="1275715"/>
            <a:ext cx="6781165" cy="5085715"/>
          </a:xfrm>
          <a:prstGeom prst="rect">
            <a:avLst/>
          </a:prstGeom>
        </p:spPr>
      </p:pic>
      <p:sp>
        <p:nvSpPr>
          <p:cNvPr id="12" name="文本框 11"/>
          <p:cNvSpPr txBox="1"/>
          <p:nvPr/>
        </p:nvSpPr>
        <p:spPr>
          <a:xfrm>
            <a:off x="313690" y="1308735"/>
            <a:ext cx="6142355" cy="460375"/>
          </a:xfrm>
          <a:prstGeom prst="rect">
            <a:avLst/>
          </a:prstGeom>
          <a:noFill/>
        </p:spPr>
        <p:txBody>
          <a:bodyPr wrap="none" rtlCol="0" anchor="t">
            <a:spAutoFit/>
          </a:bodyPr>
          <a:p>
            <a:r>
              <a:rPr lang="en-US" sz="2400" b="1" spc="-50" dirty="0">
                <a:latin typeface="Times New Roman" panose="02020603050405020304" charset="0"/>
                <a:cs typeface="Times New Roman" panose="02020603050405020304" charset="0"/>
                <a:sym typeface="+mn-ea"/>
              </a:rPr>
              <a:t>Estimated time duration of </a:t>
            </a:r>
            <a:r>
              <a:rPr lang="en-US" altLang="zh-CN" sz="2400" b="1" spc="-50" dirty="0">
                <a:latin typeface="Times New Roman" panose="02020603050405020304" charset="0"/>
                <a:cs typeface="Times New Roman" panose="02020603050405020304" charset="0"/>
                <a:sym typeface="+mn-ea"/>
              </a:rPr>
              <a:t>AB initio</a:t>
            </a:r>
            <a:r>
              <a:rPr lang="en-US" sz="2400" b="1" spc="-50" dirty="0">
                <a:latin typeface="Times New Roman" panose="02020603050405020304" charset="0"/>
                <a:cs typeface="Times New Roman" panose="02020603050405020304" charset="0"/>
                <a:sym typeface="+mn-ea"/>
              </a:rPr>
              <a:t> calculation</a:t>
            </a:r>
            <a:endParaRPr lang="en-US" altLang="en-US" sz="2400" b="1" spc="-50" dirty="0">
              <a:latin typeface="Times New Roman" panose="02020603050405020304" charset="0"/>
              <a:cs typeface="Times New Roman" panose="0202060305040502030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6360" y="6296660"/>
            <a:ext cx="4625340" cy="460375"/>
          </a:xfrm>
          <a:prstGeom prst="rect">
            <a:avLst/>
          </a:prstGeom>
          <a:noFill/>
        </p:spPr>
        <p:txBody>
          <a:bodyPr wrap="square" rtlCol="0" anchor="t">
            <a:spAutoFit/>
          </a:bodyPr>
          <a:lstStyle/>
          <a:p>
            <a:r>
              <a:rPr lang="zh-CN" altLang="en-US" sz="1200"/>
              <a:t>M</a:t>
            </a:r>
            <a:r>
              <a:rPr lang="en-US" altLang="zh-CN" sz="1200"/>
              <a:t>.</a:t>
            </a:r>
            <a:r>
              <a:rPr lang="zh-CN" altLang="en-US" sz="1200"/>
              <a:t>Koyama</a:t>
            </a:r>
            <a:r>
              <a:rPr lang="en-US" altLang="zh-CN" sz="1200"/>
              <a:t>, et al, </a:t>
            </a:r>
            <a:r>
              <a:rPr lang="zh-CN" altLang="en-US" sz="1200"/>
              <a:t>Overview of hydrogen embrittlement in high-Mn steels, International Journal of Hydrogen Energy (2017)</a:t>
            </a:r>
            <a:endParaRPr lang="zh-CN" altLang="en-US" sz="1200"/>
          </a:p>
        </p:txBody>
      </p:sp>
      <p:sp>
        <p:nvSpPr>
          <p:cNvPr id="10" name="文本框 9"/>
          <p:cNvSpPr txBox="1"/>
          <p:nvPr/>
        </p:nvSpPr>
        <p:spPr>
          <a:xfrm>
            <a:off x="247650" y="1184275"/>
            <a:ext cx="5806440" cy="1054735"/>
          </a:xfrm>
          <a:prstGeom prst="rect">
            <a:avLst/>
          </a:prstGeom>
          <a:noFill/>
        </p:spPr>
        <p:txBody>
          <a:bodyPr wrap="square" rtlCol="0" anchor="t">
            <a:spAutoFit/>
          </a:bodyPr>
          <a:lstStyle/>
          <a:p>
            <a:pPr>
              <a:lnSpc>
                <a:spcPct val="110000"/>
              </a:lnSpc>
            </a:pPr>
            <a:r>
              <a:rPr lang="zh-CN" altLang="en-US" sz="1900">
                <a:latin typeface="FZDaHei-B02S" panose="02000000000000000000" charset="-122"/>
                <a:ea typeface="FZDaHei-B02S" panose="02000000000000000000" charset="-122"/>
                <a:cs typeface="FZDaHei-B02S" panose="02000000000000000000" charset="-122"/>
                <a:sym typeface="+mn-ea"/>
              </a:rPr>
              <a:t>氢脆（hydrogen embrittlement，</a:t>
            </a:r>
            <a:r>
              <a:rPr lang="en-US" altLang="zh-CN" sz="1900">
                <a:latin typeface="FZDaHei-B02S" panose="02000000000000000000" charset="-122"/>
                <a:ea typeface="FZDaHei-B02S" panose="02000000000000000000" charset="-122"/>
                <a:cs typeface="FZDaHei-B02S" panose="02000000000000000000" charset="-122"/>
                <a:sym typeface="+mn-ea"/>
              </a:rPr>
              <a:t>HE</a:t>
            </a:r>
            <a:r>
              <a:rPr lang="zh-CN" altLang="en-US" sz="1900">
                <a:latin typeface="FZDaHei-B02S" panose="02000000000000000000" charset="-122"/>
                <a:ea typeface="FZDaHei-B02S" panose="02000000000000000000" charset="-122"/>
                <a:cs typeface="FZDaHei-B02S" panose="02000000000000000000" charset="-122"/>
                <a:sym typeface="+mn-ea"/>
              </a:rPr>
              <a:t>）是指金属材料在富氢环境中长期服役时，材料由于氢的作用而造成机械性能（强度）严重退化，发生脆断的现象</a:t>
            </a:r>
            <a:endParaRPr lang="zh-CN" altLang="en-US" sz="1900">
              <a:latin typeface="FZDaHei-B02S" panose="02000000000000000000" charset="-122"/>
              <a:ea typeface="FZDaHei-B02S" panose="02000000000000000000" charset="-122"/>
              <a:cs typeface="FZDaHei-B02S" panose="02000000000000000000" charset="-122"/>
            </a:endParaRPr>
          </a:p>
        </p:txBody>
      </p:sp>
      <p:grpSp>
        <p:nvGrpSpPr>
          <p:cNvPr id="13" name="组合 12"/>
          <p:cNvGrpSpPr/>
          <p:nvPr/>
        </p:nvGrpSpPr>
        <p:grpSpPr>
          <a:xfrm>
            <a:off x="76200" y="2188845"/>
            <a:ext cx="5895988" cy="3910083"/>
            <a:chOff x="1241" y="3069"/>
            <a:chExt cx="11274" cy="6719"/>
          </a:xfrm>
        </p:grpSpPr>
        <p:pic>
          <p:nvPicPr>
            <p:cNvPr id="11" name="图片 10" descr="机械性能和断口微观组织"/>
            <p:cNvPicPr>
              <a:picLocks noChangeAspect="1"/>
            </p:cNvPicPr>
            <p:nvPr/>
          </p:nvPicPr>
          <p:blipFill>
            <a:blip r:embed="rId1"/>
            <a:stretch>
              <a:fillRect/>
            </a:stretch>
          </p:blipFill>
          <p:spPr>
            <a:xfrm>
              <a:off x="1241" y="3069"/>
              <a:ext cx="11143" cy="5420"/>
            </a:xfrm>
            <a:prstGeom prst="rect">
              <a:avLst/>
            </a:prstGeom>
          </p:spPr>
        </p:pic>
        <p:sp>
          <p:nvSpPr>
            <p:cNvPr id="12" name="文本框 11"/>
            <p:cNvSpPr txBox="1"/>
            <p:nvPr/>
          </p:nvSpPr>
          <p:spPr>
            <a:xfrm>
              <a:off x="1725" y="8617"/>
              <a:ext cx="10790" cy="1171"/>
            </a:xfrm>
            <a:prstGeom prst="rect">
              <a:avLst/>
            </a:prstGeom>
            <a:noFill/>
          </p:spPr>
          <p:txBody>
            <a:bodyPr wrap="square" rtlCol="0" anchor="t">
              <a:spAutoFit/>
            </a:bodyPr>
            <a:lstStyle/>
            <a:p>
              <a:pPr>
                <a:lnSpc>
                  <a:spcPct val="120000"/>
                </a:lnSpc>
              </a:pPr>
              <a:r>
                <a:rPr lang="zh-CN" altLang="en-US" sz="1600" b="1"/>
                <a:t>Fig.</a:t>
              </a:r>
              <a:r>
                <a:rPr lang="en-US" altLang="zh-CN" sz="1600" b="1"/>
                <a:t>3.1</a:t>
              </a:r>
              <a:r>
                <a:rPr lang="zh-CN" altLang="en-US" sz="1600"/>
                <a:t>  </a:t>
              </a:r>
              <a:r>
                <a:rPr lang="en-US" altLang="zh-CN" sz="1600"/>
                <a:t>(</a:t>
              </a:r>
              <a:r>
                <a:rPr lang="zh-CN" altLang="en-US" sz="1600"/>
                <a:t>a</a:t>
              </a:r>
              <a:r>
                <a:rPr lang="en-US" altLang="zh-CN" sz="1600"/>
                <a:t>)</a:t>
              </a:r>
              <a:r>
                <a:rPr lang="zh-CN" altLang="en-US" sz="1600"/>
                <a:t> 充氢后 </a:t>
              </a:r>
              <a:r>
                <a:rPr lang="zh-CN" altLang="en-US" sz="1600"/>
                <a:t>Fe-18Mn-0.6C TWIP 钢的塑性下降曲线</a:t>
              </a:r>
              <a:r>
                <a:rPr lang="zh-CN" altLang="en-US" sz="1600"/>
                <a:t>。</a:t>
              </a:r>
              <a:endParaRPr lang="zh-CN" altLang="en-US" sz="1600"/>
            </a:p>
            <a:p>
              <a:pPr>
                <a:lnSpc>
                  <a:spcPct val="120000"/>
                </a:lnSpc>
              </a:pPr>
              <a:r>
                <a:rPr lang="en-US" altLang="zh-CN" sz="1600"/>
                <a:t>(</a:t>
              </a:r>
              <a:r>
                <a:rPr lang="zh-CN" altLang="en-US" sz="1600"/>
                <a:t>b</a:t>
              </a:r>
              <a:r>
                <a:rPr lang="en-US" altLang="zh-CN" sz="1600"/>
                <a:t>)</a:t>
              </a:r>
              <a:r>
                <a:rPr lang="zh-CN" altLang="en-US" sz="1600"/>
                <a:t> 氢脆失效后典型</a:t>
              </a:r>
              <a:r>
                <a:rPr lang="zh-CN" altLang="en-US" sz="1600"/>
                <a:t>沿晶断裂表面的扫描电镜图。 </a:t>
              </a:r>
              <a:endParaRPr lang="en-US" altLang="zh-CN" sz="1600"/>
            </a:p>
          </p:txBody>
        </p:sp>
      </p:grpSp>
      <p:grpSp>
        <p:nvGrpSpPr>
          <p:cNvPr id="27" name="组合 26"/>
          <p:cNvGrpSpPr/>
          <p:nvPr/>
        </p:nvGrpSpPr>
        <p:grpSpPr>
          <a:xfrm>
            <a:off x="6132334" y="2236310"/>
            <a:ext cx="6051223" cy="4521058"/>
            <a:chOff x="4411" y="3377"/>
            <a:chExt cx="12961" cy="7620"/>
          </a:xfrm>
        </p:grpSpPr>
        <p:grpSp>
          <p:nvGrpSpPr>
            <p:cNvPr id="6" name="组合 5"/>
            <p:cNvGrpSpPr/>
            <p:nvPr/>
          </p:nvGrpSpPr>
          <p:grpSpPr>
            <a:xfrm>
              <a:off x="4411" y="3377"/>
              <a:ext cx="6540" cy="7620"/>
              <a:chOff x="365" y="3639"/>
              <a:chExt cx="6540" cy="7620"/>
            </a:xfrm>
          </p:grpSpPr>
          <p:sp>
            <p:nvSpPr>
              <p:cNvPr id="7" name="文本框 6"/>
              <p:cNvSpPr txBox="1"/>
              <p:nvPr/>
            </p:nvSpPr>
            <p:spPr>
              <a:xfrm>
                <a:off x="421" y="8875"/>
                <a:ext cx="6285" cy="1399"/>
              </a:xfrm>
              <a:prstGeom prst="rect">
                <a:avLst/>
              </a:prstGeom>
              <a:noFill/>
            </p:spPr>
            <p:txBody>
              <a:bodyPr wrap="square" rtlCol="0" anchor="t">
                <a:spAutoFit/>
              </a:bodyPr>
              <a:lstStyle/>
              <a:p>
                <a:r>
                  <a:rPr lang="zh-CN" altLang="en-US" sz="1600" b="1"/>
                  <a:t>Fig.</a:t>
                </a:r>
                <a:r>
                  <a:rPr lang="en-US" altLang="zh-CN" sz="1600" b="1"/>
                  <a:t>3.2 </a:t>
                </a:r>
                <a:r>
                  <a:rPr lang="zh-CN" altLang="en-US" sz="1600"/>
                  <a:t>  (a) 980DP, (b)1200DP, (c) 980DP-650YS and (d)980DP-700YS 钢的氢脆断裂截面</a:t>
                </a:r>
                <a:endParaRPr lang="zh-CN" altLang="en-US" sz="1600"/>
              </a:p>
            </p:txBody>
          </p:sp>
          <p:pic>
            <p:nvPicPr>
              <p:cNvPr id="9" name="图片 8" descr="高强钢的断裂形貌"/>
              <p:cNvPicPr>
                <a:picLocks noChangeAspect="1"/>
              </p:cNvPicPr>
              <p:nvPr/>
            </p:nvPicPr>
            <p:blipFill>
              <a:blip r:embed="rId2"/>
              <a:stretch>
                <a:fillRect/>
              </a:stretch>
            </p:blipFill>
            <p:spPr>
              <a:xfrm>
                <a:off x="365" y="3639"/>
                <a:ext cx="6429" cy="4528"/>
              </a:xfrm>
              <a:prstGeom prst="rect">
                <a:avLst/>
              </a:prstGeom>
            </p:spPr>
          </p:pic>
          <p:sp>
            <p:nvSpPr>
              <p:cNvPr id="22" name="文本框 21"/>
              <p:cNvSpPr txBox="1"/>
              <p:nvPr/>
            </p:nvSpPr>
            <p:spPr>
              <a:xfrm>
                <a:off x="556" y="10483"/>
                <a:ext cx="6349" cy="776"/>
              </a:xfrm>
              <a:prstGeom prst="rect">
                <a:avLst/>
              </a:prstGeom>
              <a:noFill/>
            </p:spPr>
            <p:txBody>
              <a:bodyPr wrap="square" rtlCol="0" anchor="t">
                <a:spAutoFit/>
              </a:bodyPr>
              <a:lstStyle/>
              <a:p>
                <a:r>
                  <a:rPr lang="en-US" altLang="zh-CN" sz="1200">
                    <a:sym typeface="+mn-ea"/>
                  </a:rPr>
                  <a:t>Qinglong Liu, et al, </a:t>
                </a:r>
                <a:r>
                  <a:rPr lang="zh-CN" altLang="en-US" sz="1200">
                    <a:sym typeface="+mn-ea"/>
                  </a:rPr>
                  <a:t>Corrosion Science, Volume 125, 2017</a:t>
                </a:r>
                <a:endParaRPr lang="zh-CN" altLang="en-US" sz="1200">
                  <a:sym typeface="+mn-ea"/>
                </a:endParaRPr>
              </a:p>
            </p:txBody>
          </p:sp>
        </p:grpSp>
        <p:grpSp>
          <p:nvGrpSpPr>
            <p:cNvPr id="25" name="组合 24"/>
            <p:cNvGrpSpPr/>
            <p:nvPr/>
          </p:nvGrpSpPr>
          <p:grpSpPr>
            <a:xfrm>
              <a:off x="10840" y="3377"/>
              <a:ext cx="6532" cy="7620"/>
              <a:chOff x="7437" y="3638"/>
              <a:chExt cx="6532" cy="7620"/>
            </a:xfrm>
          </p:grpSpPr>
          <p:sp>
            <p:nvSpPr>
              <p:cNvPr id="26" name="文本框 25"/>
              <p:cNvSpPr txBox="1"/>
              <p:nvPr/>
            </p:nvSpPr>
            <p:spPr>
              <a:xfrm>
                <a:off x="7664" y="8874"/>
                <a:ext cx="6285" cy="1399"/>
              </a:xfrm>
              <a:prstGeom prst="rect">
                <a:avLst/>
              </a:prstGeom>
              <a:noFill/>
            </p:spPr>
            <p:txBody>
              <a:bodyPr wrap="square" rtlCol="0" anchor="t">
                <a:spAutoFit/>
              </a:bodyPr>
              <a:lstStyle/>
              <a:p>
                <a:r>
                  <a:rPr lang="zh-CN" altLang="en-US" sz="1600" b="1"/>
                  <a:t>Fig.</a:t>
                </a:r>
                <a:r>
                  <a:rPr lang="en-US" altLang="zh-CN" sz="1600" b="1"/>
                  <a:t>3</a:t>
                </a:r>
                <a:r>
                  <a:rPr lang="en-US" altLang="zh-CN" sz="1600" b="1"/>
                  <a:t>.3</a:t>
                </a:r>
                <a:r>
                  <a:rPr lang="zh-CN" altLang="en-US" sz="1600"/>
                  <a:t>  Threshold stress intensity factors for several moderately affected carbon steels</a:t>
                </a:r>
                <a:endParaRPr lang="zh-CN" altLang="en-US" sz="1600"/>
              </a:p>
            </p:txBody>
          </p:sp>
          <p:sp>
            <p:nvSpPr>
              <p:cNvPr id="29" name="文本框 28"/>
              <p:cNvSpPr txBox="1"/>
              <p:nvPr/>
            </p:nvSpPr>
            <p:spPr>
              <a:xfrm>
                <a:off x="7643" y="10482"/>
                <a:ext cx="6326" cy="776"/>
              </a:xfrm>
              <a:prstGeom prst="rect">
                <a:avLst/>
              </a:prstGeom>
              <a:noFill/>
            </p:spPr>
            <p:txBody>
              <a:bodyPr wrap="square" rtlCol="0" anchor="t">
                <a:spAutoFit/>
              </a:bodyPr>
              <a:lstStyle/>
              <a:p>
                <a:r>
                  <a:rPr lang="zh-CN" altLang="en-US" sz="1200">
                    <a:sym typeface="+mn-ea"/>
                  </a:rPr>
                  <a:t>H. Barthélémy, International Journal of Hydrogen Energy, Volume 36, Issue 3, 2011,</a:t>
                </a:r>
                <a:endParaRPr lang="zh-CN" altLang="en-US" sz="1200">
                  <a:sym typeface="+mn-ea"/>
                </a:endParaRPr>
              </a:p>
            </p:txBody>
          </p:sp>
          <p:pic>
            <p:nvPicPr>
              <p:cNvPr id="30" name="图片 29" descr="氢脆-压力"/>
              <p:cNvPicPr>
                <a:picLocks noChangeAspect="1"/>
              </p:cNvPicPr>
              <p:nvPr/>
            </p:nvPicPr>
            <p:blipFill>
              <a:blip r:embed="rId3"/>
              <a:stretch>
                <a:fillRect/>
              </a:stretch>
            </p:blipFill>
            <p:spPr>
              <a:xfrm>
                <a:off x="7437" y="3638"/>
                <a:ext cx="6512" cy="4668"/>
              </a:xfrm>
              <a:prstGeom prst="rect">
                <a:avLst/>
              </a:prstGeom>
            </p:spPr>
          </p:pic>
        </p:grpSp>
      </p:grpSp>
      <p:sp>
        <p:nvSpPr>
          <p:cNvPr id="28" name="文本框 27"/>
          <p:cNvSpPr txBox="1"/>
          <p:nvPr/>
        </p:nvSpPr>
        <p:spPr>
          <a:xfrm>
            <a:off x="6157595" y="1184275"/>
            <a:ext cx="5937885" cy="1054735"/>
          </a:xfrm>
          <a:prstGeom prst="rect">
            <a:avLst/>
          </a:prstGeom>
          <a:noFill/>
        </p:spPr>
        <p:txBody>
          <a:bodyPr wrap="square" rtlCol="0" anchor="t">
            <a:spAutoFit/>
          </a:bodyPr>
          <a:lstStyle/>
          <a:p>
            <a:pPr>
              <a:lnSpc>
                <a:spcPct val="110000"/>
              </a:lnSpc>
            </a:pPr>
            <a:r>
              <a:rPr sz="1900">
                <a:latin typeface="FZDaHei-B02S" panose="02000000000000000000" charset="-122"/>
                <a:ea typeface="FZDaHei-B02S" panose="02000000000000000000" charset="-122"/>
                <a:cs typeface="FZDaHei-B02S" panose="02000000000000000000" charset="-122"/>
                <a:sym typeface="+mn-ea"/>
              </a:rPr>
              <a:t>氢脆敏感性一直是限制先进高强钢</a:t>
            </a:r>
            <a:r>
              <a:rPr lang="zh-CN" sz="1900">
                <a:latin typeface="FZDaHei-B02S" panose="02000000000000000000" charset="-122"/>
                <a:ea typeface="FZDaHei-B02S" panose="02000000000000000000" charset="-122"/>
                <a:cs typeface="FZDaHei-B02S" panose="02000000000000000000" charset="-122"/>
                <a:sym typeface="+mn-ea"/>
              </a:rPr>
              <a:t>（AHSS）</a:t>
            </a:r>
            <a:r>
              <a:rPr sz="1900">
                <a:latin typeface="FZDaHei-B02S" panose="02000000000000000000" charset="-122"/>
                <a:ea typeface="FZDaHei-B02S" panose="02000000000000000000" charset="-122"/>
                <a:cs typeface="FZDaHei-B02S" panose="02000000000000000000" charset="-122"/>
                <a:sym typeface="+mn-ea"/>
              </a:rPr>
              <a:t>广泛应用的一个重要因素</a:t>
            </a:r>
            <a:r>
              <a:rPr lang="zh-CN" sz="1900">
                <a:latin typeface="FZDaHei-B02S" panose="02000000000000000000" charset="-122"/>
                <a:ea typeface="FZDaHei-B02S" panose="02000000000000000000" charset="-122"/>
                <a:cs typeface="FZDaHei-B02S" panose="02000000000000000000" charset="-122"/>
                <a:sym typeface="+mn-ea"/>
              </a:rPr>
              <a:t>，</a:t>
            </a:r>
            <a:r>
              <a:rPr lang="zh-CN" sz="1900">
                <a:latin typeface="FZDaHei-B02S" panose="02000000000000000000" charset="-122"/>
                <a:ea typeface="FZDaHei-B02S" panose="02000000000000000000" charset="-122"/>
                <a:cs typeface="FZDaHei-B02S" panose="02000000000000000000" charset="-122"/>
              </a:rPr>
              <a:t>在</a:t>
            </a:r>
            <a:r>
              <a:rPr sz="1900">
                <a:latin typeface="FZDaHei-B02S" panose="02000000000000000000" charset="-122"/>
                <a:ea typeface="FZDaHei-B02S" panose="02000000000000000000" charset="-122"/>
                <a:cs typeface="FZDaHei-B02S" panose="02000000000000000000" charset="-122"/>
              </a:rPr>
              <a:t>35～75MPa </a:t>
            </a:r>
            <a:r>
              <a:rPr lang="zh-CN" sz="1900">
                <a:latin typeface="FZDaHei-B02S" panose="02000000000000000000" charset="-122"/>
                <a:ea typeface="FZDaHei-B02S" panose="02000000000000000000" charset="-122"/>
                <a:cs typeface="FZDaHei-B02S" panose="02000000000000000000" charset="-122"/>
              </a:rPr>
              <a:t>商用</a:t>
            </a:r>
            <a:r>
              <a:rPr sz="1900">
                <a:latin typeface="FZDaHei-B02S" panose="02000000000000000000" charset="-122"/>
                <a:ea typeface="FZDaHei-B02S" panose="02000000000000000000" charset="-122"/>
                <a:cs typeface="FZDaHei-B02S" panose="02000000000000000000" charset="-122"/>
              </a:rPr>
              <a:t>高压储氢环境中使用</a:t>
            </a:r>
            <a:r>
              <a:rPr lang="zh-CN" sz="1900">
                <a:latin typeface="FZDaHei-B02S" panose="02000000000000000000" charset="-122"/>
                <a:ea typeface="FZDaHei-B02S" panose="02000000000000000000" charset="-122"/>
                <a:cs typeface="FZDaHei-B02S" panose="02000000000000000000" charset="-122"/>
              </a:rPr>
              <a:t>的金属</a:t>
            </a:r>
            <a:r>
              <a:rPr sz="1900">
                <a:latin typeface="FZDaHei-B02S" panose="02000000000000000000" charset="-122"/>
                <a:ea typeface="FZDaHei-B02S" panose="02000000000000000000" charset="-122"/>
                <a:cs typeface="FZDaHei-B02S" panose="02000000000000000000" charset="-122"/>
              </a:rPr>
              <a:t>可能出现氢脆，引发脆性破坏</a:t>
            </a:r>
            <a:endParaRPr sz="1900">
              <a:latin typeface="FZDaHei-B02S" panose="02000000000000000000" charset="-122"/>
              <a:ea typeface="FZDaHei-B02S" panose="02000000000000000000" charset="-122"/>
              <a:cs typeface="FZDaHei-B02S" panose="02000000000000000000" charset="-122"/>
            </a:endParaRPr>
          </a:p>
        </p:txBody>
      </p:sp>
      <p:grpSp>
        <p:nvGrpSpPr>
          <p:cNvPr id="32" name="组合 31"/>
          <p:cNvGrpSpPr/>
          <p:nvPr/>
        </p:nvGrpSpPr>
        <p:grpSpPr>
          <a:xfrm>
            <a:off x="201930" y="71120"/>
            <a:ext cx="11748770" cy="1023620"/>
            <a:chOff x="338" y="120"/>
            <a:chExt cx="18502" cy="1612"/>
          </a:xfrm>
        </p:grpSpPr>
        <p:pic>
          <p:nvPicPr>
            <p:cNvPr id="33" name="object 3"/>
            <p:cNvPicPr/>
            <p:nvPr/>
          </p:nvPicPr>
          <p:blipFill>
            <a:blip r:embed="rId4" cstate="print"/>
            <a:stretch>
              <a:fillRect/>
            </a:stretch>
          </p:blipFill>
          <p:spPr>
            <a:xfrm>
              <a:off x="338" y="368"/>
              <a:ext cx="15700" cy="221"/>
            </a:xfrm>
            <a:prstGeom prst="rect">
              <a:avLst/>
            </a:prstGeom>
            <a:ln>
              <a:noFill/>
            </a:ln>
          </p:spPr>
        </p:pic>
        <p:grpSp>
          <p:nvGrpSpPr>
            <p:cNvPr id="34" name="组合 33"/>
            <p:cNvGrpSpPr/>
            <p:nvPr/>
          </p:nvGrpSpPr>
          <p:grpSpPr>
            <a:xfrm>
              <a:off x="390" y="120"/>
              <a:ext cx="18450" cy="1612"/>
              <a:chOff x="390" y="120"/>
              <a:chExt cx="18450" cy="1612"/>
            </a:xfrm>
          </p:grpSpPr>
          <p:pic>
            <p:nvPicPr>
              <p:cNvPr id="35" name="object 5"/>
              <p:cNvPicPr/>
              <p:nvPr/>
            </p:nvPicPr>
            <p:blipFill>
              <a:blip r:embed="rId5" cstate="print"/>
              <a:stretch>
                <a:fillRect/>
              </a:stretch>
            </p:blipFill>
            <p:spPr>
              <a:xfrm>
                <a:off x="15460" y="120"/>
                <a:ext cx="3380" cy="1362"/>
              </a:xfrm>
              <a:prstGeom prst="rect">
                <a:avLst/>
              </a:prstGeom>
            </p:spPr>
          </p:pic>
          <p:grpSp>
            <p:nvGrpSpPr>
              <p:cNvPr id="36" name="组合 35"/>
              <p:cNvGrpSpPr/>
              <p:nvPr/>
            </p:nvGrpSpPr>
            <p:grpSpPr>
              <a:xfrm>
                <a:off x="390" y="709"/>
                <a:ext cx="18142" cy="1023"/>
                <a:chOff x="390" y="709"/>
                <a:chExt cx="18142" cy="1023"/>
              </a:xfrm>
            </p:grpSpPr>
            <p:sp>
              <p:nvSpPr>
                <p:cNvPr id="37"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38"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3.1</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Case Study —— Hydrogen Embrittlement (HE)  </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7649" y="1224861"/>
            <a:ext cx="8972551" cy="398780"/>
          </a:xfrm>
          <a:prstGeom prst="rect">
            <a:avLst/>
          </a:prstGeom>
        </p:spPr>
        <p:txBody>
          <a:bodyPr wrap="square">
            <a:spAutoFit/>
          </a:bodyPr>
          <a:lstStyle/>
          <a:p>
            <a:pPr marL="342900" indent="-342900">
              <a:buFont typeface="Wingdings" panose="05000000000000000000" pitchFamily="2" charset="2"/>
              <a:buChar char="Ø"/>
            </a:pPr>
            <a:r>
              <a:rPr lang="zh-CN" altLang="en-US" sz="2000" dirty="0">
                <a:effectLst/>
                <a:latin typeface="FZDaHei-B02S" panose="02000000000000000000" charset="-122"/>
                <a:ea typeface="FZDaHei-B02S" panose="02000000000000000000" charset="-122"/>
                <a:cs typeface="FZDaHei-B02S" panose="02000000000000000000" charset="-122"/>
                <a:sym typeface="+mn-ea"/>
              </a:rPr>
              <a:t>针对性地改变金属材料中的晶界（</a:t>
            </a:r>
            <a:r>
              <a:rPr lang="en-US" altLang="zh-CN" sz="2000" dirty="0">
                <a:effectLst/>
                <a:latin typeface="FZDaHei-B02S" panose="02000000000000000000" charset="-122"/>
                <a:ea typeface="FZDaHei-B02S" panose="02000000000000000000" charset="-122"/>
                <a:cs typeface="FZDaHei-B02S" panose="02000000000000000000" charset="-122"/>
                <a:sym typeface="+mn-ea"/>
              </a:rPr>
              <a:t>GBs</a:t>
            </a:r>
            <a:r>
              <a:rPr lang="zh-CN" altLang="en-US" sz="2000" dirty="0">
                <a:effectLst/>
                <a:latin typeface="FZDaHei-B02S" panose="02000000000000000000" charset="-122"/>
                <a:ea typeface="FZDaHei-B02S" panose="02000000000000000000" charset="-122"/>
                <a:cs typeface="FZDaHei-B02S" panose="02000000000000000000" charset="-122"/>
                <a:sym typeface="+mn-ea"/>
              </a:rPr>
              <a:t>）可能设计出低 </a:t>
            </a:r>
            <a:r>
              <a:rPr lang="en-US" altLang="zh-CN" sz="2000" dirty="0">
                <a:effectLst/>
                <a:latin typeface="FZDaHei-B02S" panose="02000000000000000000" charset="-122"/>
                <a:ea typeface="FZDaHei-B02S" panose="02000000000000000000" charset="-122"/>
                <a:cs typeface="FZDaHei-B02S" panose="02000000000000000000" charset="-122"/>
                <a:sym typeface="+mn-ea"/>
              </a:rPr>
              <a:t>HE </a:t>
            </a:r>
            <a:r>
              <a:rPr lang="zh-CN" altLang="en-US" sz="2000" dirty="0">
                <a:effectLst/>
                <a:latin typeface="FZDaHei-B02S" panose="02000000000000000000" charset="-122"/>
                <a:ea typeface="FZDaHei-B02S" panose="02000000000000000000" charset="-122"/>
                <a:cs typeface="FZDaHei-B02S" panose="02000000000000000000" charset="-122"/>
                <a:sym typeface="+mn-ea"/>
              </a:rPr>
              <a:t>敏感性的材料</a:t>
            </a:r>
            <a:endParaRPr lang="zh-CN" altLang="en-US" sz="2000" dirty="0">
              <a:latin typeface="FZDaHei-B02S" panose="02000000000000000000" charset="-122"/>
              <a:ea typeface="FZDaHei-B02S" panose="02000000000000000000" charset="-122"/>
              <a:cs typeface="FZDaHei-B02S" panose="02000000000000000000" charset="-122"/>
            </a:endParaRPr>
          </a:p>
        </p:txBody>
      </p:sp>
      <p:grpSp>
        <p:nvGrpSpPr>
          <p:cNvPr id="32" name="组合 31"/>
          <p:cNvGrpSpPr/>
          <p:nvPr/>
        </p:nvGrpSpPr>
        <p:grpSpPr>
          <a:xfrm>
            <a:off x="6275070" y="1623695"/>
            <a:ext cx="5675630" cy="2543175"/>
            <a:chOff x="526" y="2557"/>
            <a:chExt cx="8938" cy="4005"/>
          </a:xfrm>
        </p:grpSpPr>
        <p:sp>
          <p:nvSpPr>
            <p:cNvPr id="21" name="文本框 20"/>
            <p:cNvSpPr txBox="1"/>
            <p:nvPr/>
          </p:nvSpPr>
          <p:spPr>
            <a:xfrm>
              <a:off x="526" y="5673"/>
              <a:ext cx="8938" cy="889"/>
            </a:xfrm>
            <a:prstGeom prst="rect">
              <a:avLst/>
            </a:prstGeom>
            <a:noFill/>
          </p:spPr>
          <p:txBody>
            <a:bodyPr wrap="square" rtlCol="0" anchor="t">
              <a:spAutoFit/>
            </a:bodyPr>
            <a:lstStyle/>
            <a:p>
              <a:pPr algn="l">
                <a:lnSpc>
                  <a:spcPct val="110000"/>
                </a:lnSpc>
              </a:pPr>
              <a:r>
                <a:rPr lang="zh-CN" altLang="en-US" sz="1400" b="1">
                  <a:latin typeface="+mj-lt"/>
                  <a:ea typeface="+mj-ea"/>
                  <a:cs typeface="+mj-lt"/>
                </a:rPr>
                <a:t>Fig.</a:t>
              </a:r>
              <a:r>
                <a:rPr lang="en-US" altLang="zh-CN" sz="1400" b="1">
                  <a:latin typeface="+mj-lt"/>
                  <a:ea typeface="+mj-ea"/>
                  <a:cs typeface="+mj-lt"/>
                </a:rPr>
                <a:t>3</a:t>
              </a:r>
              <a:r>
                <a:rPr lang="en-US" altLang="zh-CN" sz="1400" b="1">
                  <a:latin typeface="+mj-lt"/>
                  <a:ea typeface="+mj-ea"/>
                  <a:cs typeface="+mj-lt"/>
                </a:rPr>
                <a:t>.5</a:t>
              </a:r>
              <a:r>
                <a:rPr lang="zh-CN" altLang="en-US" sz="1400">
                  <a:latin typeface="+mj-lt"/>
                  <a:ea typeface="+mj-ea"/>
                  <a:cs typeface="+mj-lt"/>
                </a:rPr>
                <a:t>  处理前后 </a:t>
              </a:r>
              <a:r>
                <a:rPr lang="en-US" altLang="zh-CN" sz="1400">
                  <a:latin typeface="+mj-lt"/>
                  <a:ea typeface="+mj-ea"/>
                  <a:cs typeface="+mj-lt"/>
                </a:rPr>
                <a:t>Ni </a:t>
              </a:r>
              <a:r>
                <a:rPr lang="zh-CN" altLang="en-US" sz="1400">
                  <a:latin typeface="+mj-lt"/>
                  <a:ea typeface="+mj-ea"/>
                  <a:cs typeface="+mj-lt"/>
                </a:rPr>
                <a:t>的 </a:t>
              </a:r>
              <a:r>
                <a:rPr lang="en-US" altLang="zh-CN" sz="1400">
                  <a:latin typeface="+mj-lt"/>
                  <a:ea typeface="+mj-ea"/>
                  <a:cs typeface="+mj-lt"/>
                </a:rPr>
                <a:t>HE </a:t>
              </a:r>
              <a:r>
                <a:rPr lang="zh-CN" altLang="en-US" sz="1400">
                  <a:latin typeface="+mj-lt"/>
                  <a:ea typeface="+mj-ea"/>
                  <a:cs typeface="+mj-lt"/>
                </a:rPr>
                <a:t>敏感性测试结果：</a:t>
              </a:r>
              <a:r>
                <a:rPr lang="en-US" altLang="zh-CN" sz="1400">
                  <a:latin typeface="+mj-lt"/>
                  <a:ea typeface="+mj-ea"/>
                  <a:cs typeface="+mj-lt"/>
                </a:rPr>
                <a:t>(A)</a:t>
              </a:r>
              <a:r>
                <a:rPr lang="zh-CN" altLang="en-US" sz="1400">
                  <a:latin typeface="+mj-lt"/>
                  <a:ea typeface="+mj-ea"/>
                  <a:cs typeface="+mj-lt"/>
                </a:rPr>
                <a:t>低特殊晶界含量组展示了</a:t>
              </a:r>
              <a:r>
                <a:rPr lang="en-US" altLang="zh-CN" sz="1400">
                  <a:latin typeface="+mj-lt"/>
                  <a:ea typeface="+mj-ea"/>
                  <a:cs typeface="+mj-lt"/>
                </a:rPr>
                <a:t>100% </a:t>
              </a:r>
              <a:r>
                <a:rPr lang="zh-CN" altLang="en-US" sz="1400">
                  <a:latin typeface="+mj-lt"/>
                  <a:ea typeface="+mj-ea"/>
                  <a:cs typeface="+mj-lt"/>
                </a:rPr>
                <a:t>的穿晶断裂；</a:t>
              </a:r>
              <a:r>
                <a:rPr lang="en-US" altLang="zh-CN" sz="1400">
                  <a:latin typeface="+mj-lt"/>
                  <a:ea typeface="+mj-ea"/>
                  <a:cs typeface="+mj-lt"/>
                </a:rPr>
                <a:t>(B)</a:t>
              </a:r>
              <a:r>
                <a:rPr lang="zh-CN" altLang="en-US" sz="1400">
                  <a:latin typeface="+mj-lt"/>
                  <a:ea typeface="+mj-ea"/>
                  <a:cs typeface="+mj-lt"/>
                </a:rPr>
                <a:t>高特殊晶界含量组展示了更多的韧性断裂特征</a:t>
              </a:r>
              <a:endParaRPr lang="zh-CN" altLang="en-US" sz="1400">
                <a:latin typeface="+mj-lt"/>
                <a:ea typeface="+mj-ea"/>
                <a:cs typeface="+mj-lt"/>
              </a:endParaRPr>
            </a:p>
          </p:txBody>
        </p:sp>
        <p:pic>
          <p:nvPicPr>
            <p:cNvPr id="5" name="图片 4"/>
            <p:cNvPicPr>
              <a:picLocks noChangeAspect="1"/>
            </p:cNvPicPr>
            <p:nvPr/>
          </p:nvPicPr>
          <p:blipFill>
            <a:blip r:embed="rId1"/>
            <a:stretch>
              <a:fillRect/>
            </a:stretch>
          </p:blipFill>
          <p:spPr>
            <a:xfrm>
              <a:off x="630" y="2557"/>
              <a:ext cx="8279" cy="3116"/>
            </a:xfrm>
            <a:prstGeom prst="rect">
              <a:avLst/>
            </a:prstGeom>
          </p:spPr>
        </p:pic>
      </p:grpSp>
      <p:grpSp>
        <p:nvGrpSpPr>
          <p:cNvPr id="33" name="组合 32"/>
          <p:cNvGrpSpPr/>
          <p:nvPr/>
        </p:nvGrpSpPr>
        <p:grpSpPr>
          <a:xfrm>
            <a:off x="273685" y="4291965"/>
            <a:ext cx="2760345" cy="2553326"/>
            <a:chOff x="9593" y="2556"/>
            <a:chExt cx="4168" cy="4002"/>
          </a:xfrm>
        </p:grpSpPr>
        <p:sp>
          <p:nvSpPr>
            <p:cNvPr id="14" name="文本框 13"/>
            <p:cNvSpPr txBox="1"/>
            <p:nvPr/>
          </p:nvSpPr>
          <p:spPr>
            <a:xfrm>
              <a:off x="9593" y="5673"/>
              <a:ext cx="4168" cy="885"/>
            </a:xfrm>
            <a:prstGeom prst="rect">
              <a:avLst/>
            </a:prstGeom>
            <a:noFill/>
          </p:spPr>
          <p:txBody>
            <a:bodyPr wrap="square" rtlCol="0" anchor="t">
              <a:spAutoFit/>
            </a:bodyPr>
            <a:lstStyle/>
            <a:p>
              <a:pPr algn="l">
                <a:lnSpc>
                  <a:spcPct val="110000"/>
                </a:lnSpc>
              </a:pPr>
              <a:r>
                <a:rPr lang="zh-CN" altLang="en-US" sz="1400" b="1">
                  <a:latin typeface="+mj-lt"/>
                  <a:ea typeface="+mj-ea"/>
                  <a:cs typeface="+mj-lt"/>
                </a:rPr>
                <a:t>Fig.</a:t>
              </a:r>
              <a:r>
                <a:rPr lang="en-US" altLang="zh-CN" sz="1400" b="1">
                  <a:latin typeface="+mj-lt"/>
                  <a:ea typeface="+mj-ea"/>
                  <a:cs typeface="+mj-lt"/>
                </a:rPr>
                <a:t>3</a:t>
              </a:r>
              <a:r>
                <a:rPr lang="en-US" altLang="zh-CN" sz="1400" b="1">
                  <a:latin typeface="+mj-lt"/>
                  <a:ea typeface="+mj-ea"/>
                  <a:cs typeface="+mj-lt"/>
                </a:rPr>
                <a:t>.6</a:t>
              </a:r>
              <a:r>
                <a:rPr lang="zh-CN" altLang="en-US" sz="1400">
                  <a:latin typeface="+mj-lt"/>
                  <a:ea typeface="+mj-ea"/>
                  <a:cs typeface="+mj-lt"/>
                </a:rPr>
                <a:t>  处理前后 </a:t>
              </a:r>
              <a:r>
                <a:rPr lang="en-US" altLang="zh-CN" sz="1400">
                  <a:latin typeface="+mj-lt"/>
                  <a:ea typeface="+mj-ea"/>
                  <a:cs typeface="+mj-lt"/>
                </a:rPr>
                <a:t>Ni </a:t>
              </a:r>
              <a:r>
                <a:rPr lang="zh-CN" altLang="en-US" sz="1400">
                  <a:latin typeface="+mj-lt"/>
                  <a:ea typeface="+mj-ea"/>
                  <a:cs typeface="+mj-lt"/>
                </a:rPr>
                <a:t>的 性能对比，数据：塑性变形区域占比</a:t>
              </a:r>
              <a:endParaRPr lang="zh-CN" altLang="en-US" sz="1400">
                <a:latin typeface="+mj-lt"/>
                <a:ea typeface="+mj-ea"/>
                <a:cs typeface="+mj-lt"/>
              </a:endParaRPr>
            </a:p>
          </p:txBody>
        </p:sp>
        <p:pic>
          <p:nvPicPr>
            <p:cNvPr id="20" name="图片 19"/>
            <p:cNvPicPr>
              <a:picLocks noChangeAspect="1"/>
            </p:cNvPicPr>
            <p:nvPr/>
          </p:nvPicPr>
          <p:blipFill>
            <a:blip r:embed="rId2"/>
            <a:stretch>
              <a:fillRect/>
            </a:stretch>
          </p:blipFill>
          <p:spPr>
            <a:xfrm>
              <a:off x="9745" y="2556"/>
              <a:ext cx="3863" cy="3002"/>
            </a:xfrm>
            <a:prstGeom prst="rect">
              <a:avLst/>
            </a:prstGeom>
          </p:spPr>
        </p:pic>
      </p:grpSp>
      <p:sp>
        <p:nvSpPr>
          <p:cNvPr id="23" name="文本框 22"/>
          <p:cNvSpPr txBox="1"/>
          <p:nvPr/>
        </p:nvSpPr>
        <p:spPr>
          <a:xfrm>
            <a:off x="9046210" y="6261735"/>
            <a:ext cx="3145790" cy="460375"/>
          </a:xfrm>
          <a:prstGeom prst="rect">
            <a:avLst/>
          </a:prstGeom>
          <a:noFill/>
        </p:spPr>
        <p:txBody>
          <a:bodyPr wrap="square" rtlCol="0" anchor="t">
            <a:spAutoFit/>
          </a:bodyPr>
          <a:lstStyle/>
          <a:p>
            <a:r>
              <a:rPr sz="1200">
                <a:sym typeface="+mn-ea"/>
              </a:rPr>
              <a:t>S. Bechtle et al. / Acta Materialia 57 (2009)</a:t>
            </a:r>
            <a:endParaRPr sz="1200">
              <a:sym typeface="+mn-ea"/>
            </a:endParaRPr>
          </a:p>
          <a:p>
            <a:r>
              <a:rPr sz="1200">
                <a:sym typeface="+mn-ea"/>
              </a:rPr>
              <a:t>A. Oudriss et al. / Scripta Materialia 66 (2012)</a:t>
            </a:r>
            <a:endParaRPr sz="1200">
              <a:sym typeface="+mn-ea"/>
            </a:endParaRPr>
          </a:p>
        </p:txBody>
      </p:sp>
      <p:sp>
        <p:nvSpPr>
          <p:cNvPr id="24" name="文本框 23"/>
          <p:cNvSpPr txBox="1"/>
          <p:nvPr/>
        </p:nvSpPr>
        <p:spPr>
          <a:xfrm>
            <a:off x="9328150" y="4695825"/>
            <a:ext cx="2439670" cy="1106805"/>
          </a:xfrm>
          <a:prstGeom prst="rect">
            <a:avLst/>
          </a:prstGeom>
          <a:noFill/>
        </p:spPr>
        <p:txBody>
          <a:bodyPr wrap="square" rtlCol="0" anchor="t">
            <a:spAutoFit/>
          </a:bodyPr>
          <a:lstStyle/>
          <a:p>
            <a:pPr>
              <a:lnSpc>
                <a:spcPct val="110000"/>
              </a:lnSpc>
            </a:pPr>
            <a:r>
              <a:rPr lang="zh-CN" altLang="en-US" sz="1500" b="1"/>
              <a:t>Fig.</a:t>
            </a:r>
            <a:r>
              <a:rPr lang="en-US" altLang="zh-CN" sz="1500" b="1"/>
              <a:t>3</a:t>
            </a:r>
            <a:r>
              <a:rPr lang="zh-CN" altLang="en-US" sz="1500" b="1"/>
              <a:t>.</a:t>
            </a:r>
            <a:r>
              <a:rPr lang="en-US" altLang="zh-CN" sz="1500" b="1"/>
              <a:t>7</a:t>
            </a:r>
            <a:r>
              <a:rPr lang="en-US" altLang="zh-CN" sz="1500" b="1"/>
              <a:t>  </a:t>
            </a:r>
            <a:r>
              <a:rPr lang="zh-CN" altLang="en-US" sz="1500"/>
              <a:t>(a) </a:t>
            </a:r>
            <a:r>
              <a:rPr lang="en-US" altLang="zh-CN" sz="1500"/>
              <a:t>H </a:t>
            </a:r>
            <a:r>
              <a:rPr lang="zh-CN" altLang="en-US" sz="1500"/>
              <a:t>有效扩散系数 </a:t>
            </a:r>
            <a:r>
              <a:rPr lang="en-US" altLang="zh-CN" sz="1500"/>
              <a:t>- </a:t>
            </a:r>
            <a:r>
              <a:rPr lang="zh-CN" altLang="en-US" sz="1500"/>
              <a:t>高角度晶界含量； (b) </a:t>
            </a:r>
            <a:r>
              <a:rPr lang="en-US" altLang="zh-CN" sz="1500"/>
              <a:t>H </a:t>
            </a:r>
            <a:r>
              <a:rPr lang="zh-CN" altLang="en-US" sz="1500"/>
              <a:t>溶解度 </a:t>
            </a:r>
            <a:r>
              <a:rPr lang="en-US" altLang="zh-CN" sz="1500"/>
              <a:t>&amp; </a:t>
            </a:r>
            <a:r>
              <a:rPr lang="zh-CN" altLang="en-US" sz="1500"/>
              <a:t>空位集中度</a:t>
            </a:r>
            <a:r>
              <a:rPr lang="zh-CN" altLang="en-US" sz="1500">
                <a:sym typeface="+mn-ea"/>
              </a:rPr>
              <a:t> </a:t>
            </a:r>
            <a:r>
              <a:rPr lang="en-US" altLang="zh-CN" sz="1500">
                <a:sym typeface="+mn-ea"/>
              </a:rPr>
              <a:t>- </a:t>
            </a:r>
            <a:r>
              <a:rPr lang="zh-CN" altLang="en-US" sz="1500">
                <a:sym typeface="+mn-ea"/>
              </a:rPr>
              <a:t>高角度晶界含量</a:t>
            </a:r>
            <a:endParaRPr lang="zh-CN" altLang="en-US" sz="1500">
              <a:sym typeface="+mn-ea"/>
            </a:endParaRPr>
          </a:p>
        </p:txBody>
      </p:sp>
      <p:pic>
        <p:nvPicPr>
          <p:cNvPr id="31" name="图片 30" descr="fd247819ad6d09972cd9f7b0b46e34c"/>
          <p:cNvPicPr>
            <a:picLocks noChangeAspect="1"/>
          </p:cNvPicPr>
          <p:nvPr/>
        </p:nvPicPr>
        <p:blipFill>
          <a:blip r:embed="rId3"/>
          <a:stretch>
            <a:fillRect/>
          </a:stretch>
        </p:blipFill>
        <p:spPr>
          <a:xfrm>
            <a:off x="3034030" y="4229735"/>
            <a:ext cx="6066790" cy="2538095"/>
          </a:xfrm>
          <a:prstGeom prst="rect">
            <a:avLst/>
          </a:prstGeom>
        </p:spPr>
      </p:pic>
      <p:grpSp>
        <p:nvGrpSpPr>
          <p:cNvPr id="2" name="组合 1"/>
          <p:cNvGrpSpPr/>
          <p:nvPr/>
        </p:nvGrpSpPr>
        <p:grpSpPr>
          <a:xfrm>
            <a:off x="313055" y="1624330"/>
            <a:ext cx="5688965" cy="2541905"/>
            <a:chOff x="9572" y="2557"/>
            <a:chExt cx="8959" cy="4003"/>
          </a:xfrm>
        </p:grpSpPr>
        <p:pic>
          <p:nvPicPr>
            <p:cNvPr id="34" name="图片 33"/>
            <p:cNvPicPr>
              <a:picLocks noChangeAspect="1"/>
            </p:cNvPicPr>
            <p:nvPr/>
          </p:nvPicPr>
          <p:blipFill>
            <a:blip r:embed="rId4"/>
            <a:srcRect b="40236"/>
            <a:stretch>
              <a:fillRect/>
            </a:stretch>
          </p:blipFill>
          <p:spPr>
            <a:xfrm>
              <a:off x="9573" y="2557"/>
              <a:ext cx="8959" cy="3115"/>
            </a:xfrm>
            <a:prstGeom prst="rect">
              <a:avLst/>
            </a:prstGeom>
          </p:spPr>
        </p:pic>
        <p:sp>
          <p:nvSpPr>
            <p:cNvPr id="35" name="文本框 34"/>
            <p:cNvSpPr txBox="1"/>
            <p:nvPr/>
          </p:nvSpPr>
          <p:spPr>
            <a:xfrm>
              <a:off x="9572" y="5672"/>
              <a:ext cx="8938" cy="889"/>
            </a:xfrm>
            <a:prstGeom prst="rect">
              <a:avLst/>
            </a:prstGeom>
            <a:noFill/>
          </p:spPr>
          <p:txBody>
            <a:bodyPr wrap="square" rtlCol="0" anchor="t">
              <a:spAutoFit/>
            </a:bodyPr>
            <a:lstStyle/>
            <a:p>
              <a:pPr algn="l">
                <a:lnSpc>
                  <a:spcPct val="110000"/>
                </a:lnSpc>
              </a:pPr>
              <a:r>
                <a:rPr lang="zh-CN" altLang="en-US" sz="1400" b="1">
                  <a:latin typeface="+mj-lt"/>
                  <a:ea typeface="+mj-ea"/>
                  <a:cs typeface="+mj-lt"/>
                </a:rPr>
                <a:t>Fig.</a:t>
              </a:r>
              <a:r>
                <a:rPr lang="en-US" altLang="zh-CN" sz="1400" b="1">
                  <a:latin typeface="+mj-lt"/>
                  <a:ea typeface="+mj-ea"/>
                  <a:cs typeface="+mj-lt"/>
                </a:rPr>
                <a:t>3</a:t>
              </a:r>
              <a:r>
                <a:rPr lang="en-US" altLang="zh-CN" sz="1400" b="1">
                  <a:latin typeface="+mj-lt"/>
                  <a:ea typeface="+mj-ea"/>
                  <a:cs typeface="+mj-lt"/>
                </a:rPr>
                <a:t>.4</a:t>
              </a:r>
              <a:r>
                <a:rPr lang="zh-CN" altLang="en-US" sz="1400">
                  <a:latin typeface="+mj-lt"/>
                  <a:ea typeface="+mj-ea"/>
                  <a:cs typeface="+mj-lt"/>
                </a:rPr>
                <a:t>  </a:t>
              </a:r>
              <a:r>
                <a:rPr lang="en-US" altLang="zh-CN" sz="1400">
                  <a:latin typeface="SimSun (标题)" charset="0"/>
                  <a:ea typeface="+mj-ea"/>
                  <a:cs typeface="SimSun (标题)" charset="0"/>
                </a:rPr>
                <a:t>(A</a:t>
              </a:r>
              <a:r>
                <a:rPr lang="en-US" sz="1400">
                  <a:latin typeface="SimSun (标题)" charset="0"/>
                  <a:ea typeface="+mj-ea"/>
                  <a:cs typeface="SimSun (标题)" charset="0"/>
                </a:rPr>
                <a:t>)</a:t>
              </a:r>
              <a:r>
                <a:rPr sz="1400">
                  <a:latin typeface="SimSun (标题)" charset="0"/>
                  <a:ea typeface="+mj-ea"/>
                  <a:cs typeface="SimSun (标题)" charset="0"/>
                </a:rPr>
                <a:t>低</a:t>
              </a:r>
              <a:r>
                <a:rPr lang="zh-CN" sz="1400">
                  <a:latin typeface="SimSun (标题)" charset="0"/>
                  <a:ea typeface="+mj-ea"/>
                  <a:cs typeface="SimSun (标题)" charset="0"/>
                </a:rPr>
                <a:t>比例</a:t>
              </a:r>
              <a:r>
                <a:rPr lang="en-US" sz="1400">
                  <a:latin typeface="SimSun (标题)" charset="0"/>
                  <a:ea typeface="+mj-ea"/>
                  <a:cs typeface="SimSun (标题)" charset="0"/>
                </a:rPr>
                <a:t>(</a:t>
              </a:r>
              <a:r>
                <a:rPr sz="1400">
                  <a:latin typeface="SimSun (标题)" charset="0"/>
                  <a:ea typeface="+mj-ea"/>
                  <a:cs typeface="SimSun (标题)" charset="0"/>
                </a:rPr>
                <a:t>46%</a:t>
              </a:r>
              <a:r>
                <a:rPr lang="en-US" sz="1400">
                  <a:latin typeface="SimSun (标题)" charset="0"/>
                  <a:ea typeface="+mj-ea"/>
                  <a:cs typeface="SimSun (标题)" charset="0"/>
                </a:rPr>
                <a:t>)</a:t>
              </a:r>
              <a:r>
                <a:rPr sz="1400">
                  <a:latin typeface="SimSun (标题)" charset="0"/>
                  <a:ea typeface="+mj-ea"/>
                  <a:cs typeface="SimSun (标题)" charset="0"/>
                </a:rPr>
                <a:t>和</a:t>
              </a:r>
              <a:r>
                <a:rPr lang="en-US" sz="1400">
                  <a:latin typeface="SimSun (标题)" charset="0"/>
                  <a:ea typeface="+mj-ea"/>
                  <a:cs typeface="SimSun (标题)" charset="0"/>
                </a:rPr>
                <a:t>(</a:t>
              </a:r>
              <a:r>
                <a:rPr sz="1400">
                  <a:latin typeface="SimSun (标题)" charset="0"/>
                  <a:ea typeface="+mj-ea"/>
                  <a:cs typeface="SimSun (标题)" charset="0"/>
                </a:rPr>
                <a:t>B</a:t>
              </a:r>
              <a:r>
                <a:rPr lang="en-US" sz="1400">
                  <a:latin typeface="SimSun (标题)" charset="0"/>
                  <a:ea typeface="+mj-ea"/>
                  <a:cs typeface="SimSun (标题)" charset="0"/>
                </a:rPr>
                <a:t>)</a:t>
              </a:r>
              <a:r>
                <a:rPr sz="1400">
                  <a:latin typeface="SimSun (标题)" charset="0"/>
                  <a:ea typeface="+mj-ea"/>
                  <a:cs typeface="SimSun (标题)" charset="0"/>
                </a:rPr>
                <a:t>高</a:t>
              </a:r>
              <a:r>
                <a:rPr lang="zh-CN" sz="1400">
                  <a:latin typeface="SimSun (标题)" charset="0"/>
                  <a:ea typeface="+mj-ea"/>
                  <a:cs typeface="SimSun (标题)" charset="0"/>
                </a:rPr>
                <a:t>比例</a:t>
              </a:r>
              <a:r>
                <a:rPr lang="en-US" sz="1400">
                  <a:latin typeface="SimSun (标题)" charset="0"/>
                  <a:ea typeface="+mj-ea"/>
                  <a:cs typeface="SimSun (标题)" charset="0"/>
                </a:rPr>
                <a:t>(</a:t>
              </a:r>
              <a:r>
                <a:rPr sz="1400">
                  <a:latin typeface="SimSun (标题)" charset="0"/>
                  <a:ea typeface="+mj-ea"/>
                  <a:cs typeface="SimSun (标题)" charset="0"/>
                </a:rPr>
                <a:t>75%</a:t>
              </a:r>
              <a:r>
                <a:rPr lang="en-US" sz="1400">
                  <a:latin typeface="SimSun (标题)" charset="0"/>
                  <a:ea typeface="+mj-ea"/>
                  <a:cs typeface="SimSun (标题)" charset="0"/>
                </a:rPr>
                <a:t>)</a:t>
              </a:r>
              <a:r>
                <a:rPr sz="1400">
                  <a:latin typeface="SimSun (标题)" charset="0"/>
                  <a:ea typeface="+mj-ea"/>
                  <a:cs typeface="SimSun (标题)" charset="0"/>
                </a:rPr>
                <a:t>特殊晶界的 Ni-201 微结构的 EBSD 取向图。</a:t>
              </a:r>
              <a:r>
                <a:rPr lang="en-US" sz="1400">
                  <a:latin typeface="SimSun (标题)" charset="0"/>
                  <a:ea typeface="+mj-ea"/>
                  <a:cs typeface="SimSun (标题)" charset="0"/>
                </a:rPr>
                <a:t>Σ</a:t>
              </a:r>
              <a:r>
                <a:rPr sz="1400">
                  <a:latin typeface="SimSun (标题)" charset="0"/>
                  <a:ea typeface="+mj-ea"/>
                  <a:cs typeface="SimSun (标题)" charset="0"/>
                </a:rPr>
                <a:t>3孪晶边界用红色表示，</a:t>
              </a:r>
              <a:r>
                <a:rPr lang="en-US" sz="1400">
                  <a:latin typeface="SimSun (标题)" charset="0"/>
                  <a:ea typeface="+mj-ea"/>
                  <a:cs typeface="SimSun (标题)" charset="0"/>
                  <a:sym typeface="+mn-ea"/>
                </a:rPr>
                <a:t>Σ</a:t>
              </a:r>
              <a:r>
                <a:rPr sz="1400">
                  <a:latin typeface="SimSun (标题)" charset="0"/>
                  <a:ea typeface="+mj-ea"/>
                  <a:cs typeface="SimSun (标题)" charset="0"/>
                </a:rPr>
                <a:t>3</a:t>
              </a:r>
              <a:r>
                <a:rPr sz="2000" baseline="30000">
                  <a:latin typeface="SimSun (标题)" charset="0"/>
                  <a:ea typeface="+mj-ea"/>
                  <a:cs typeface="SimSun (标题)" charset="0"/>
                </a:rPr>
                <a:t>n</a:t>
              </a:r>
              <a:r>
                <a:rPr sz="1400">
                  <a:latin typeface="SimSun (标题)" charset="0"/>
                  <a:ea typeface="+mj-ea"/>
                  <a:cs typeface="SimSun (标题)" charset="0"/>
                </a:rPr>
                <a:t>特殊边界用蓝色表示</a:t>
              </a:r>
              <a:endParaRPr sz="1400">
                <a:latin typeface="SimSun (标题)" charset="0"/>
                <a:ea typeface="+mj-ea"/>
                <a:cs typeface="SimSun (标题)" charset="0"/>
              </a:endParaRPr>
            </a:p>
          </p:txBody>
        </p:sp>
      </p:grpSp>
      <p:grpSp>
        <p:nvGrpSpPr>
          <p:cNvPr id="37" name="组合 36"/>
          <p:cNvGrpSpPr/>
          <p:nvPr/>
        </p:nvGrpSpPr>
        <p:grpSpPr>
          <a:xfrm>
            <a:off x="201930" y="71120"/>
            <a:ext cx="11748770" cy="1023620"/>
            <a:chOff x="338" y="120"/>
            <a:chExt cx="18502" cy="1612"/>
          </a:xfrm>
        </p:grpSpPr>
        <p:pic>
          <p:nvPicPr>
            <p:cNvPr id="38" name="object 3"/>
            <p:cNvPicPr/>
            <p:nvPr/>
          </p:nvPicPr>
          <p:blipFill>
            <a:blip r:embed="rId5" cstate="print"/>
            <a:stretch>
              <a:fillRect/>
            </a:stretch>
          </p:blipFill>
          <p:spPr>
            <a:xfrm>
              <a:off x="338" y="368"/>
              <a:ext cx="15700" cy="221"/>
            </a:xfrm>
            <a:prstGeom prst="rect">
              <a:avLst/>
            </a:prstGeom>
            <a:ln>
              <a:noFill/>
            </a:ln>
          </p:spPr>
        </p:pic>
        <p:grpSp>
          <p:nvGrpSpPr>
            <p:cNvPr id="39" name="组合 38"/>
            <p:cNvGrpSpPr/>
            <p:nvPr/>
          </p:nvGrpSpPr>
          <p:grpSpPr>
            <a:xfrm>
              <a:off x="390" y="120"/>
              <a:ext cx="18450" cy="1612"/>
              <a:chOff x="390" y="120"/>
              <a:chExt cx="18450" cy="1612"/>
            </a:xfrm>
          </p:grpSpPr>
          <p:pic>
            <p:nvPicPr>
              <p:cNvPr id="40" name="object 5"/>
              <p:cNvPicPr/>
              <p:nvPr/>
            </p:nvPicPr>
            <p:blipFill>
              <a:blip r:embed="rId6" cstate="print"/>
              <a:stretch>
                <a:fillRect/>
              </a:stretch>
            </p:blipFill>
            <p:spPr>
              <a:xfrm>
                <a:off x="15460" y="120"/>
                <a:ext cx="3380" cy="1362"/>
              </a:xfrm>
              <a:prstGeom prst="rect">
                <a:avLst/>
              </a:prstGeom>
            </p:spPr>
          </p:pic>
          <p:grpSp>
            <p:nvGrpSpPr>
              <p:cNvPr id="41" name="组合 40"/>
              <p:cNvGrpSpPr/>
              <p:nvPr/>
            </p:nvGrpSpPr>
            <p:grpSpPr>
              <a:xfrm>
                <a:off x="390" y="709"/>
                <a:ext cx="18142" cy="1023"/>
                <a:chOff x="390" y="709"/>
                <a:chExt cx="18142" cy="1023"/>
              </a:xfrm>
            </p:grpSpPr>
            <p:sp>
              <p:nvSpPr>
                <p:cNvPr id="42"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43"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3.2</a:t>
                  </a:r>
                  <a:r>
                    <a:rPr sz="3200" b="1" spc="-50" dirty="0">
                      <a:effectLst/>
                      <a:latin typeface="Times New Roman" panose="02020603050405020304" charset="0"/>
                      <a:cs typeface="Times New Roman" panose="02020603050405020304" charset="0"/>
                      <a:sym typeface="+mn-ea"/>
                    </a:rPr>
                    <a:t> </a:t>
                  </a:r>
                  <a:r>
                    <a:rPr lang="en-US" sz="3200" b="1" spc="-50" dirty="0">
                      <a:effectLst/>
                      <a:latin typeface="Times New Roman" panose="02020603050405020304" charset="0"/>
                      <a:cs typeface="Times New Roman" panose="02020603050405020304" charset="0"/>
                      <a:sym typeface="+mn-ea"/>
                    </a:rPr>
                    <a:t>Case Study —— Anti-HE GBs Engineering </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234950" y="1879600"/>
            <a:ext cx="5567680" cy="693420"/>
            <a:chOff x="346" y="3264"/>
            <a:chExt cx="8768" cy="1092"/>
          </a:xfrm>
        </p:grpSpPr>
        <p:pic>
          <p:nvPicPr>
            <p:cNvPr id="27" name="图片 26" descr="核函数光滑化"/>
            <p:cNvPicPr>
              <a:picLocks noChangeAspect="1"/>
            </p:cNvPicPr>
            <p:nvPr/>
          </p:nvPicPr>
          <p:blipFill>
            <a:blip r:embed="rId1"/>
            <a:srcRect t="14438"/>
            <a:stretch>
              <a:fillRect/>
            </a:stretch>
          </p:blipFill>
          <p:spPr>
            <a:xfrm>
              <a:off x="2278" y="3264"/>
              <a:ext cx="6836" cy="974"/>
            </a:xfrm>
            <a:prstGeom prst="rect">
              <a:avLst/>
            </a:prstGeom>
          </p:spPr>
        </p:pic>
        <p:pic>
          <p:nvPicPr>
            <p:cNvPr id="7" name="图片 6" descr="SP"/>
            <p:cNvPicPr>
              <a:picLocks noChangeAspect="1"/>
            </p:cNvPicPr>
            <p:nvPr/>
          </p:nvPicPr>
          <p:blipFill>
            <a:blip r:embed="rId2"/>
            <a:srcRect r="6920"/>
            <a:stretch>
              <a:fillRect/>
            </a:stretch>
          </p:blipFill>
          <p:spPr>
            <a:xfrm>
              <a:off x="346" y="3322"/>
              <a:ext cx="1804" cy="1034"/>
            </a:xfrm>
            <a:prstGeom prst="rect">
              <a:avLst/>
            </a:prstGeom>
          </p:spPr>
        </p:pic>
      </p:grpSp>
      <p:grpSp>
        <p:nvGrpSpPr>
          <p:cNvPr id="13" name="组合 12"/>
          <p:cNvGrpSpPr/>
          <p:nvPr/>
        </p:nvGrpSpPr>
        <p:grpSpPr>
          <a:xfrm>
            <a:off x="0" y="3461385"/>
            <a:ext cx="5911850" cy="3288808"/>
            <a:chOff x="1076" y="5121"/>
            <a:chExt cx="12357" cy="6314"/>
          </a:xfrm>
        </p:grpSpPr>
        <p:sp>
          <p:nvSpPr>
            <p:cNvPr id="12" name="文本框 11"/>
            <p:cNvSpPr txBox="1"/>
            <p:nvPr/>
          </p:nvSpPr>
          <p:spPr>
            <a:xfrm>
              <a:off x="1729" y="10287"/>
              <a:ext cx="11212" cy="1148"/>
            </a:xfrm>
            <a:prstGeom prst="rect">
              <a:avLst/>
            </a:prstGeom>
            <a:noFill/>
          </p:spPr>
          <p:txBody>
            <a:bodyPr wrap="square" rtlCol="0" anchor="t">
              <a:spAutoFit/>
            </a:bodyPr>
            <a:lstStyle/>
            <a:p>
              <a:pPr algn="l">
                <a:lnSpc>
                  <a:spcPct val="110000"/>
                </a:lnSpc>
              </a:pPr>
              <a:r>
                <a:rPr lang="zh-CN" altLang="en-US" sz="1600" b="1">
                  <a:ea typeface="+mj-ea"/>
                  <a:cs typeface="+mn-lt"/>
                </a:rPr>
                <a:t>Fig.</a:t>
              </a:r>
              <a:r>
                <a:rPr lang="en-US" altLang="zh-CN" sz="1600" b="1">
                  <a:ea typeface="+mj-ea"/>
                  <a:cs typeface="+mn-lt"/>
                </a:rPr>
                <a:t>3.1</a:t>
              </a:r>
              <a:r>
                <a:rPr lang="en-US" altLang="zh-CN" sz="1600" b="1">
                  <a:latin typeface="+mj-ea"/>
                  <a:ea typeface="+mj-ea"/>
                  <a:cs typeface="+mj-ea"/>
                </a:rPr>
                <a:t> </a:t>
              </a:r>
              <a:r>
                <a:rPr lang="zh-CN" altLang="en-US" sz="1400" b="1">
                  <a:latin typeface="+mj-ea"/>
                  <a:ea typeface="+mj-ea"/>
                  <a:cs typeface="+mj-ea"/>
                  <a:sym typeface="+mn-ea"/>
                </a:rPr>
                <a:t>以对称因子局域回归的二次导数最大值点作为</a:t>
              </a:r>
              <a:r>
                <a:rPr lang="zh-CN" altLang="en-US" sz="1400" b="1" spc="-50" dirty="0">
                  <a:latin typeface="+mj-ea"/>
                  <a:ea typeface="+mj-ea"/>
                  <a:cs typeface="+mj-ea"/>
                  <a:sym typeface="+mn-ea"/>
                </a:rPr>
                <a:t>晶界原子和晶块原子的分界面</a:t>
              </a:r>
              <a:endParaRPr lang="zh-CN" altLang="en-US" sz="1400" b="1" spc="-50" dirty="0">
                <a:latin typeface="+mj-ea"/>
                <a:ea typeface="+mj-ea"/>
                <a:cs typeface="+mj-ea"/>
                <a:sym typeface="+mn-ea"/>
              </a:endParaRPr>
            </a:p>
          </p:txBody>
        </p:sp>
        <p:pic>
          <p:nvPicPr>
            <p:cNvPr id="14" name="图片 13"/>
            <p:cNvPicPr>
              <a:picLocks noChangeAspect="1"/>
            </p:cNvPicPr>
            <p:nvPr/>
          </p:nvPicPr>
          <p:blipFill>
            <a:blip r:embed="rId3"/>
            <a:srcRect l="3059" b="42355"/>
            <a:stretch>
              <a:fillRect/>
            </a:stretch>
          </p:blipFill>
          <p:spPr>
            <a:xfrm>
              <a:off x="1076" y="5121"/>
              <a:ext cx="12357" cy="4990"/>
            </a:xfrm>
            <a:prstGeom prst="rect">
              <a:avLst/>
            </a:prstGeom>
          </p:spPr>
        </p:pic>
      </p:grpSp>
      <p:sp>
        <p:nvSpPr>
          <p:cNvPr id="21" name="文本框 20"/>
          <p:cNvSpPr txBox="1"/>
          <p:nvPr/>
        </p:nvSpPr>
        <p:spPr>
          <a:xfrm>
            <a:off x="207010" y="1234440"/>
            <a:ext cx="5469255" cy="614045"/>
          </a:xfrm>
          <a:prstGeom prst="rect">
            <a:avLst/>
          </a:prstGeom>
          <a:noFill/>
        </p:spPr>
        <p:txBody>
          <a:bodyPr wrap="square" rtlCol="0" anchor="t">
            <a:spAutoFit/>
          </a:bodyPr>
          <a:lstStyle/>
          <a:p>
            <a:r>
              <a:rPr lang="zh-CN" altLang="en-US" sz="1700" dirty="0">
                <a:latin typeface="FZDaHei-B02S" panose="02000000000000000000" charset="-122"/>
                <a:ea typeface="FZDaHei-B02S" panose="02000000000000000000" charset="-122"/>
                <a:cs typeface="FZDaHei-B02S" panose="02000000000000000000" charset="-122"/>
              </a:rPr>
              <a:t>固体中的晶界可视为晶格对称性破缺的位点，所以可以通过计算人为定义的对称因子来识别模拟体系中的晶界：</a:t>
            </a:r>
            <a:endParaRPr lang="zh-CN" altLang="en-US" sz="1700" dirty="0">
              <a:latin typeface="FZDaHei-B02S" panose="02000000000000000000" charset="-122"/>
              <a:ea typeface="FZDaHei-B02S" panose="02000000000000000000" charset="-122"/>
              <a:cs typeface="FZDaHei-B02S" panose="02000000000000000000" charset="-122"/>
            </a:endParaRPr>
          </a:p>
        </p:txBody>
      </p:sp>
      <p:sp>
        <p:nvSpPr>
          <p:cNvPr id="29" name="文本框 28"/>
          <p:cNvSpPr txBox="1"/>
          <p:nvPr/>
        </p:nvSpPr>
        <p:spPr>
          <a:xfrm>
            <a:off x="207010" y="2600960"/>
            <a:ext cx="5469255" cy="614045"/>
          </a:xfrm>
          <a:prstGeom prst="rect">
            <a:avLst/>
          </a:prstGeom>
          <a:noFill/>
        </p:spPr>
        <p:txBody>
          <a:bodyPr wrap="square" rtlCol="0" anchor="t">
            <a:spAutoFit/>
          </a:bodyPr>
          <a:lstStyle/>
          <a:p>
            <a:r>
              <a:rPr lang="zh-CN" altLang="en-US" sz="1700" dirty="0">
                <a:latin typeface="FZDaHei-B02S" panose="02000000000000000000" charset="-122"/>
                <a:ea typeface="FZDaHei-B02S" panose="02000000000000000000" charset="-122"/>
                <a:cs typeface="FZDaHei-B02S" panose="02000000000000000000" charset="-122"/>
                <a:sym typeface="+mn-ea"/>
              </a:rPr>
              <a:t>上式右边为利用 </a:t>
            </a:r>
            <a:r>
              <a:rPr lang="zh-CN" altLang="en-US" sz="1700" spc="-50" dirty="0">
                <a:latin typeface="FZDaHei-B02S" panose="02000000000000000000" charset="-122"/>
                <a:ea typeface="FZDaHei-B02S" panose="02000000000000000000" charset="-122"/>
                <a:cs typeface="FZDaHei-B02S" panose="02000000000000000000" charset="-122"/>
                <a:sym typeface="+mn-ea"/>
              </a:rPr>
              <a:t>Epanechnikov 核函数所作的局域回归，目的是让分界面的判断和 </a:t>
            </a:r>
            <a:r>
              <a:rPr lang="en-US" altLang="zh-CN" sz="1700" spc="-50" dirty="0">
                <a:latin typeface="FZDaHei-B02S" panose="02000000000000000000" charset="-122"/>
                <a:ea typeface="FZDaHei-B02S" panose="02000000000000000000" charset="-122"/>
                <a:cs typeface="FZDaHei-B02S" panose="02000000000000000000" charset="-122"/>
                <a:sym typeface="+mn-ea"/>
              </a:rPr>
              <a:t>SP </a:t>
            </a:r>
            <a:r>
              <a:rPr lang="zh-CN" altLang="en-US" sz="1700" spc="-50" dirty="0">
                <a:latin typeface="FZDaHei-B02S" panose="02000000000000000000" charset="-122"/>
                <a:ea typeface="FZDaHei-B02S" panose="02000000000000000000" charset="-122"/>
                <a:cs typeface="FZDaHei-B02S" panose="02000000000000000000" charset="-122"/>
                <a:sym typeface="+mn-ea"/>
              </a:rPr>
              <a:t>的具体取值无关。</a:t>
            </a:r>
            <a:endParaRPr lang="zh-CN" altLang="en-US" sz="1700" spc="-50" dirty="0">
              <a:latin typeface="FZDaHei-B02S" panose="02000000000000000000" charset="-122"/>
              <a:ea typeface="FZDaHei-B02S" panose="02000000000000000000" charset="-122"/>
              <a:cs typeface="FZDaHei-B02S" panose="02000000000000000000" charset="-122"/>
              <a:sym typeface="+mn-ea"/>
            </a:endParaRPr>
          </a:p>
        </p:txBody>
      </p:sp>
      <p:grpSp>
        <p:nvGrpSpPr>
          <p:cNvPr id="51" name="组合 50"/>
          <p:cNvGrpSpPr/>
          <p:nvPr/>
        </p:nvGrpSpPr>
        <p:grpSpPr>
          <a:xfrm>
            <a:off x="6358216" y="1916186"/>
            <a:ext cx="6050353" cy="4822850"/>
            <a:chOff x="1161" y="1598"/>
            <a:chExt cx="11564" cy="9537"/>
          </a:xfrm>
        </p:grpSpPr>
        <p:grpSp>
          <p:nvGrpSpPr>
            <p:cNvPr id="31" name="组合 30"/>
            <p:cNvGrpSpPr/>
            <p:nvPr/>
          </p:nvGrpSpPr>
          <p:grpSpPr>
            <a:xfrm>
              <a:off x="1161" y="1598"/>
              <a:ext cx="11564" cy="8718"/>
              <a:chOff x="1052" y="1718"/>
              <a:chExt cx="11999" cy="8958"/>
            </a:xfrm>
          </p:grpSpPr>
          <p:grpSp>
            <p:nvGrpSpPr>
              <p:cNvPr id="33" name="组合 32"/>
              <p:cNvGrpSpPr/>
              <p:nvPr/>
            </p:nvGrpSpPr>
            <p:grpSpPr>
              <a:xfrm>
                <a:off x="1392" y="1718"/>
                <a:ext cx="11080" cy="4370"/>
                <a:chOff x="1392" y="1718"/>
                <a:chExt cx="11080" cy="4370"/>
              </a:xfrm>
            </p:grpSpPr>
            <p:pic>
              <p:nvPicPr>
                <p:cNvPr id="34" name="图片 33"/>
                <p:cNvPicPr>
                  <a:picLocks noChangeAspect="1"/>
                </p:cNvPicPr>
                <p:nvPr/>
              </p:nvPicPr>
              <p:blipFill rotWithShape="1">
                <a:blip r:embed="rId4">
                  <a:extLst>
                    <a:ext uri="{28A0092B-C50C-407E-A947-70E740481C1C}">
                      <a14:useLocalDpi xmlns:a14="http://schemas.microsoft.com/office/drawing/2010/main" val="0"/>
                    </a:ext>
                  </a:extLst>
                </a:blip>
                <a:srcRect l="1946" r="74708" b="11950"/>
                <a:stretch>
                  <a:fillRect/>
                </a:stretch>
              </p:blipFill>
              <p:spPr>
                <a:xfrm>
                  <a:off x="1392" y="2523"/>
                  <a:ext cx="3546" cy="3565"/>
                </a:xfrm>
                <a:prstGeom prst="rect">
                  <a:avLst/>
                </a:prstGeom>
              </p:spPr>
            </p:pic>
            <p:pic>
              <p:nvPicPr>
                <p:cNvPr id="35" name="图片 34"/>
                <p:cNvPicPr>
                  <a:picLocks noChangeAspect="1"/>
                </p:cNvPicPr>
                <p:nvPr/>
              </p:nvPicPr>
              <p:blipFill rotWithShape="1">
                <a:blip r:embed="rId4">
                  <a:extLst>
                    <a:ext uri="{28A0092B-C50C-407E-A947-70E740481C1C}">
                      <a14:useLocalDpi xmlns:a14="http://schemas.microsoft.com/office/drawing/2010/main" val="0"/>
                    </a:ext>
                  </a:extLst>
                </a:blip>
                <a:srcRect l="25128" r="46272" b="13136"/>
                <a:stretch>
                  <a:fillRect/>
                </a:stretch>
              </p:blipFill>
              <p:spPr>
                <a:xfrm>
                  <a:off x="8128" y="2403"/>
                  <a:ext cx="4344" cy="3565"/>
                </a:xfrm>
                <a:prstGeom prst="rect">
                  <a:avLst/>
                </a:prstGeom>
              </p:spPr>
            </p:pic>
            <p:sp>
              <p:nvSpPr>
                <p:cNvPr id="36" name="文本框 35"/>
                <p:cNvSpPr txBox="1"/>
                <p:nvPr/>
              </p:nvSpPr>
              <p:spPr>
                <a:xfrm>
                  <a:off x="2101" y="1718"/>
                  <a:ext cx="2130" cy="685"/>
                </a:xfrm>
                <a:prstGeom prst="rect">
                  <a:avLst/>
                </a:prstGeom>
                <a:noFill/>
              </p:spPr>
              <p:txBody>
                <a:bodyPr wrap="square" rtlCol="0" anchor="t">
                  <a:spAutoFit/>
                </a:bodyPr>
                <a:lstStyle/>
                <a:p>
                  <a:r>
                    <a:rPr lang="en-US" altLang="zh-CN" sz="1600" b="1">
                      <a:latin typeface="FZDaHei-B02S" panose="02000000000000000000" charset="-122"/>
                      <a:ea typeface="FZDaHei-B02S" panose="02000000000000000000" charset="-122"/>
                      <a:cs typeface="FZDaHei-B02S" panose="02000000000000000000" charset="-122"/>
                      <a:sym typeface="+mn-ea"/>
                    </a:rPr>
                    <a:t>FCC</a:t>
                  </a:r>
                  <a:r>
                    <a:rPr lang="zh-CN" sz="1600" b="1">
                      <a:latin typeface="FZDaHei-B02S" panose="02000000000000000000" charset="-122"/>
                      <a:ea typeface="FZDaHei-B02S" panose="02000000000000000000" charset="-122"/>
                      <a:cs typeface="FZDaHei-B02S" panose="02000000000000000000" charset="-122"/>
                      <a:sym typeface="+mn-ea"/>
                    </a:rPr>
                    <a:t>点集</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sp>
              <p:nvSpPr>
                <p:cNvPr id="37" name="文本框 36"/>
                <p:cNvSpPr txBox="1"/>
                <p:nvPr/>
              </p:nvSpPr>
              <p:spPr>
                <a:xfrm>
                  <a:off x="8422" y="1718"/>
                  <a:ext cx="3536" cy="685"/>
                </a:xfrm>
                <a:prstGeom prst="rect">
                  <a:avLst/>
                </a:prstGeom>
                <a:noFill/>
              </p:spPr>
              <p:txBody>
                <a:bodyPr wrap="square" rtlCol="0" anchor="t">
                  <a:spAutoFit/>
                </a:bodyPr>
                <a:lstStyle/>
                <a:p>
                  <a:r>
                    <a:rPr lang="en-US" sz="1600" b="1">
                      <a:latin typeface="FZDaHei-B02S" panose="02000000000000000000" charset="-122"/>
                      <a:ea typeface="FZDaHei-B02S" panose="02000000000000000000" charset="-122"/>
                      <a:cs typeface="FZDaHei-B02S" panose="02000000000000000000" charset="-122"/>
                      <a:sym typeface="+mn-ea"/>
                    </a:rPr>
                    <a:t>Voronoi </a:t>
                  </a:r>
                  <a:r>
                    <a:rPr lang="zh-CN" altLang="en-US" sz="1600" b="1">
                      <a:latin typeface="FZDaHei-B02S" panose="02000000000000000000" charset="-122"/>
                      <a:ea typeface="FZDaHei-B02S" panose="02000000000000000000" charset="-122"/>
                      <a:cs typeface="FZDaHei-B02S" panose="02000000000000000000" charset="-122"/>
                      <a:sym typeface="+mn-ea"/>
                    </a:rPr>
                    <a:t>多面体</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grpSp>
          <p:grpSp>
            <p:nvGrpSpPr>
              <p:cNvPr id="38" name="组合 37"/>
              <p:cNvGrpSpPr/>
              <p:nvPr/>
            </p:nvGrpSpPr>
            <p:grpSpPr>
              <a:xfrm>
                <a:off x="1052" y="6426"/>
                <a:ext cx="4871" cy="4250"/>
                <a:chOff x="1173" y="6093"/>
                <a:chExt cx="4871" cy="4250"/>
              </a:xfrm>
            </p:grpSpPr>
            <p:pic>
              <p:nvPicPr>
                <p:cNvPr id="39" name="图片 38"/>
                <p:cNvPicPr>
                  <a:picLocks noChangeAspect="1"/>
                </p:cNvPicPr>
                <p:nvPr/>
              </p:nvPicPr>
              <p:blipFill rotWithShape="1">
                <a:blip r:embed="rId4">
                  <a:extLst>
                    <a:ext uri="{28A0092B-C50C-407E-A947-70E740481C1C}">
                      <a14:useLocalDpi xmlns:a14="http://schemas.microsoft.com/office/drawing/2010/main" val="0"/>
                    </a:ext>
                  </a:extLst>
                </a:blip>
                <a:srcRect l="52687" r="24474" b="11950"/>
                <a:stretch>
                  <a:fillRect/>
                </a:stretch>
              </p:blipFill>
              <p:spPr>
                <a:xfrm>
                  <a:off x="1392" y="6779"/>
                  <a:ext cx="3469" cy="3564"/>
                </a:xfrm>
                <a:prstGeom prst="rect">
                  <a:avLst/>
                </a:prstGeom>
              </p:spPr>
            </p:pic>
            <p:sp>
              <p:nvSpPr>
                <p:cNvPr id="40" name="文本框 39"/>
                <p:cNvSpPr txBox="1"/>
                <p:nvPr/>
              </p:nvSpPr>
              <p:spPr>
                <a:xfrm>
                  <a:off x="1173" y="6093"/>
                  <a:ext cx="4871" cy="623"/>
                </a:xfrm>
                <a:prstGeom prst="rect">
                  <a:avLst/>
                </a:prstGeom>
                <a:noFill/>
              </p:spPr>
              <p:txBody>
                <a:bodyPr wrap="square" rtlCol="0" anchor="t">
                  <a:spAutoFit/>
                </a:bodyPr>
                <a:lstStyle/>
                <a:p>
                  <a:r>
                    <a:rPr lang="zh-CN" altLang="en-US" sz="1400" b="1">
                      <a:latin typeface="FZDaHei-B02S" panose="02000000000000000000" charset="-122"/>
                      <a:ea typeface="FZDaHei-B02S" panose="02000000000000000000" charset="-122"/>
                      <a:cs typeface="FZDaHei-B02S" panose="02000000000000000000" charset="-122"/>
                      <a:sym typeface="+mn-ea"/>
                    </a:rPr>
                    <a:t>相对于</a:t>
                  </a:r>
                  <a:r>
                    <a:rPr lang="en-US" altLang="zh-CN" sz="1400" b="1">
                      <a:latin typeface="FZDaHei-B02S" panose="02000000000000000000" charset="-122"/>
                      <a:ea typeface="FZDaHei-B02S" panose="02000000000000000000" charset="-122"/>
                      <a:cs typeface="FZDaHei-B02S" panose="02000000000000000000" charset="-122"/>
                      <a:sym typeface="+mn-ea"/>
                    </a:rPr>
                    <a:t>FCC</a:t>
                  </a:r>
                  <a:r>
                    <a:rPr lang="zh-CN" altLang="en-US" sz="1400" b="1">
                      <a:latin typeface="FZDaHei-B02S" panose="02000000000000000000" charset="-122"/>
                      <a:ea typeface="FZDaHei-B02S" panose="02000000000000000000" charset="-122"/>
                      <a:cs typeface="FZDaHei-B02S" panose="02000000000000000000" charset="-122"/>
                      <a:sym typeface="+mn-ea"/>
                    </a:rPr>
                    <a:t>的最大内接球</a:t>
                  </a:r>
                  <a:endParaRPr lang="zh-CN" altLang="en-US" sz="1400" b="1">
                    <a:latin typeface="FZDaHei-B02S" panose="02000000000000000000" charset="-122"/>
                    <a:ea typeface="FZDaHei-B02S" panose="02000000000000000000" charset="-122"/>
                    <a:cs typeface="FZDaHei-B02S" panose="02000000000000000000" charset="-122"/>
                    <a:sym typeface="+mn-ea"/>
                  </a:endParaRPr>
                </a:p>
              </p:txBody>
            </p:sp>
          </p:grpSp>
          <p:grpSp>
            <p:nvGrpSpPr>
              <p:cNvPr id="41" name="组合 40"/>
              <p:cNvGrpSpPr/>
              <p:nvPr/>
            </p:nvGrpSpPr>
            <p:grpSpPr>
              <a:xfrm>
                <a:off x="8046" y="6426"/>
                <a:ext cx="5005" cy="4250"/>
                <a:chOff x="8046" y="6426"/>
                <a:chExt cx="5005" cy="4250"/>
              </a:xfrm>
            </p:grpSpPr>
            <p:pic>
              <p:nvPicPr>
                <p:cNvPr id="42" name="图片 41"/>
                <p:cNvPicPr>
                  <a:picLocks noChangeAspect="1"/>
                </p:cNvPicPr>
                <p:nvPr/>
              </p:nvPicPr>
              <p:blipFill rotWithShape="1">
                <a:blip r:embed="rId4">
                  <a:extLst>
                    <a:ext uri="{28A0092B-C50C-407E-A947-70E740481C1C}">
                      <a14:useLocalDpi xmlns:a14="http://schemas.microsoft.com/office/drawing/2010/main" val="0"/>
                    </a:ext>
                  </a:extLst>
                </a:blip>
                <a:srcRect l="75908" r="2392" b="11950"/>
                <a:stretch>
                  <a:fillRect/>
                </a:stretch>
              </p:blipFill>
              <p:spPr>
                <a:xfrm>
                  <a:off x="8426" y="7112"/>
                  <a:ext cx="3296" cy="3564"/>
                </a:xfrm>
                <a:prstGeom prst="rect">
                  <a:avLst/>
                </a:prstGeom>
              </p:spPr>
            </p:pic>
            <p:sp>
              <p:nvSpPr>
                <p:cNvPr id="43" name="文本框 42"/>
                <p:cNvSpPr txBox="1"/>
                <p:nvPr/>
              </p:nvSpPr>
              <p:spPr>
                <a:xfrm>
                  <a:off x="8046" y="6426"/>
                  <a:ext cx="5005" cy="623"/>
                </a:xfrm>
                <a:prstGeom prst="rect">
                  <a:avLst/>
                </a:prstGeom>
                <a:noFill/>
              </p:spPr>
              <p:txBody>
                <a:bodyPr wrap="square" rtlCol="0" anchor="t">
                  <a:spAutoFit/>
                </a:bodyPr>
                <a:lstStyle/>
                <a:p>
                  <a:r>
                    <a:rPr lang="zh-CN" sz="1400" b="1">
                      <a:latin typeface="FZDaHei-B02S" panose="02000000000000000000" charset="-122"/>
                      <a:ea typeface="FZDaHei-B02S" panose="02000000000000000000" charset="-122"/>
                      <a:cs typeface="FZDaHei-B02S" panose="02000000000000000000" charset="-122"/>
                      <a:sym typeface="+mn-ea"/>
                    </a:rPr>
                    <a:t>得到对应的多面体单元</a:t>
                  </a:r>
                  <a:endParaRPr lang="zh-CN" sz="1400" b="1">
                    <a:latin typeface="FZDaHei-B02S" panose="02000000000000000000" charset="-122"/>
                    <a:ea typeface="FZDaHei-B02S" panose="02000000000000000000" charset="-122"/>
                    <a:cs typeface="FZDaHei-B02S" panose="02000000000000000000" charset="-122"/>
                    <a:sym typeface="+mn-ea"/>
                  </a:endParaRPr>
                </a:p>
              </p:txBody>
            </p:sp>
          </p:grpSp>
          <p:grpSp>
            <p:nvGrpSpPr>
              <p:cNvPr id="44" name="组合 43"/>
              <p:cNvGrpSpPr/>
              <p:nvPr/>
            </p:nvGrpSpPr>
            <p:grpSpPr>
              <a:xfrm>
                <a:off x="4595" y="7487"/>
                <a:ext cx="3900" cy="2708"/>
                <a:chOff x="4595" y="7487"/>
                <a:chExt cx="3900" cy="2708"/>
              </a:xfrm>
            </p:grpSpPr>
            <p:sp>
              <p:nvSpPr>
                <p:cNvPr id="45" name="文本框 44"/>
                <p:cNvSpPr txBox="1"/>
                <p:nvPr/>
              </p:nvSpPr>
              <p:spPr>
                <a:xfrm>
                  <a:off x="4595" y="8087"/>
                  <a:ext cx="3900" cy="2108"/>
                </a:xfrm>
                <a:prstGeom prst="rect">
                  <a:avLst/>
                </a:prstGeom>
                <a:noFill/>
              </p:spPr>
              <p:txBody>
                <a:bodyPr wrap="square" rtlCol="0" anchor="t">
                  <a:spAutoFit/>
                </a:bodyPr>
                <a:lstStyle/>
                <a:p>
                  <a:pPr>
                    <a:lnSpc>
                      <a:spcPct val="110000"/>
                    </a:lnSpc>
                  </a:pPr>
                  <a:r>
                    <a:rPr lang="zh-CN" altLang="en-US" sz="1400" b="1">
                      <a:latin typeface="FZDaHei-B02S" panose="02000000000000000000" charset="-122"/>
                      <a:ea typeface="FZDaHei-B02S" panose="02000000000000000000" charset="-122"/>
                      <a:cs typeface="FZDaHei-B02S" panose="02000000000000000000" charset="-122"/>
                      <a:sym typeface="+mn-ea"/>
                    </a:rPr>
                    <a:t>性质：</a:t>
                  </a:r>
                  <a:r>
                    <a:rPr lang="en-US" sz="1400" b="1">
                      <a:latin typeface="FZDaHei-B02S" panose="02000000000000000000" charset="-122"/>
                      <a:ea typeface="FZDaHei-B02S" panose="02000000000000000000" charset="-122"/>
                      <a:cs typeface="FZDaHei-B02S" panose="02000000000000000000" charset="-122"/>
                      <a:sym typeface="+mn-ea"/>
                    </a:rPr>
                    <a:t>Voronoi </a:t>
                  </a:r>
                  <a:r>
                    <a:rPr lang="zh-CN" altLang="en-US" sz="1400" b="1">
                      <a:latin typeface="FZDaHei-B02S" panose="02000000000000000000" charset="-122"/>
                      <a:ea typeface="FZDaHei-B02S" panose="02000000000000000000" charset="-122"/>
                      <a:cs typeface="FZDaHei-B02S" panose="02000000000000000000" charset="-122"/>
                      <a:sym typeface="+mn-ea"/>
                    </a:rPr>
                    <a:t>图的每一个顶点和相应 </a:t>
                  </a:r>
                  <a:r>
                    <a:rPr lang="en-US" altLang="zh-CN" sz="1400" b="1">
                      <a:latin typeface="FZDaHei-B02S" panose="02000000000000000000" charset="-122"/>
                      <a:ea typeface="FZDaHei-B02S" panose="02000000000000000000" charset="-122"/>
                      <a:cs typeface="FZDaHei-B02S" panose="02000000000000000000" charset="-122"/>
                      <a:sym typeface="+mn-ea"/>
                    </a:rPr>
                    <a:t>Delaunay </a:t>
                  </a:r>
                  <a:r>
                    <a:rPr lang="zh-CN" altLang="en-US" sz="1400" b="1">
                      <a:latin typeface="FZDaHei-B02S" panose="02000000000000000000" charset="-122"/>
                      <a:ea typeface="FZDaHei-B02S" panose="02000000000000000000" charset="-122"/>
                      <a:cs typeface="FZDaHei-B02S" panose="02000000000000000000" charset="-122"/>
                      <a:sym typeface="+mn-ea"/>
                    </a:rPr>
                    <a:t>单纯形对应</a:t>
                  </a:r>
                  <a:endParaRPr lang="zh-CN" altLang="en-US" sz="1400" b="1">
                    <a:latin typeface="FZDaHei-B02S" panose="02000000000000000000" charset="-122"/>
                    <a:ea typeface="FZDaHei-B02S" panose="02000000000000000000" charset="-122"/>
                    <a:cs typeface="FZDaHei-B02S" panose="02000000000000000000" charset="-122"/>
                    <a:sym typeface="+mn-ea"/>
                  </a:endParaRPr>
                </a:p>
              </p:txBody>
            </p:sp>
            <p:sp>
              <p:nvSpPr>
                <p:cNvPr id="46" name="右箭头 45"/>
                <p:cNvSpPr/>
                <p:nvPr/>
              </p:nvSpPr>
              <p:spPr>
                <a:xfrm>
                  <a:off x="5747" y="7487"/>
                  <a:ext cx="1582"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7" name="组合 46"/>
              <p:cNvGrpSpPr/>
              <p:nvPr/>
            </p:nvGrpSpPr>
            <p:grpSpPr>
              <a:xfrm>
                <a:off x="5030" y="2720"/>
                <a:ext cx="3016" cy="1974"/>
                <a:chOff x="5030" y="2720"/>
                <a:chExt cx="3016" cy="1974"/>
              </a:xfrm>
            </p:grpSpPr>
            <p:sp>
              <p:nvSpPr>
                <p:cNvPr id="48" name="文本框 47"/>
                <p:cNvSpPr txBox="1"/>
                <p:nvPr/>
              </p:nvSpPr>
              <p:spPr>
                <a:xfrm>
                  <a:off x="5030" y="3409"/>
                  <a:ext cx="3016" cy="1285"/>
                </a:xfrm>
                <a:prstGeom prst="rect">
                  <a:avLst/>
                </a:prstGeom>
                <a:noFill/>
              </p:spPr>
              <p:txBody>
                <a:bodyPr wrap="square" rtlCol="0" anchor="t">
                  <a:spAutoFit/>
                </a:bodyPr>
                <a:lstStyle/>
                <a:p>
                  <a:pPr>
                    <a:lnSpc>
                      <a:spcPct val="110000"/>
                    </a:lnSpc>
                  </a:pPr>
                  <a:r>
                    <a:rPr lang="zh-CN" sz="1600" b="1">
                      <a:latin typeface="FZDaHei-B02S" panose="02000000000000000000" charset="-122"/>
                      <a:ea typeface="FZDaHei-B02S" panose="02000000000000000000" charset="-122"/>
                      <a:cs typeface="FZDaHei-B02S" panose="02000000000000000000" charset="-122"/>
                      <a:sym typeface="+mn-ea"/>
                    </a:rPr>
                    <a:t>应用 </a:t>
                  </a:r>
                  <a:r>
                    <a:rPr lang="en-US" altLang="zh-CN" sz="1600" b="1">
                      <a:latin typeface="FZDaHei-B02S" panose="02000000000000000000" charset="-122"/>
                      <a:ea typeface="FZDaHei-B02S" panose="02000000000000000000" charset="-122"/>
                      <a:cs typeface="FZDaHei-B02S" panose="02000000000000000000" charset="-122"/>
                      <a:sym typeface="+mn-ea"/>
                    </a:rPr>
                    <a:t>Voronoi </a:t>
                  </a:r>
                  <a:r>
                    <a:rPr lang="zh-CN" altLang="en-US" sz="1600" b="1">
                      <a:latin typeface="FZDaHei-B02S" panose="02000000000000000000" charset="-122"/>
                      <a:ea typeface="FZDaHei-B02S" panose="02000000000000000000" charset="-122"/>
                      <a:cs typeface="FZDaHei-B02S" panose="02000000000000000000" charset="-122"/>
                      <a:sym typeface="+mn-ea"/>
                    </a:rPr>
                    <a:t>算法</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sp>
              <p:nvSpPr>
                <p:cNvPr id="49" name="右箭头 48"/>
                <p:cNvSpPr/>
                <p:nvPr/>
              </p:nvSpPr>
              <p:spPr>
                <a:xfrm>
                  <a:off x="5753" y="2720"/>
                  <a:ext cx="1582"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50" name="文本框 49"/>
            <p:cNvSpPr txBox="1"/>
            <p:nvPr/>
          </p:nvSpPr>
          <p:spPr>
            <a:xfrm>
              <a:off x="1609" y="9952"/>
              <a:ext cx="10241" cy="1183"/>
            </a:xfrm>
            <a:prstGeom prst="rect">
              <a:avLst/>
            </a:prstGeom>
            <a:noFill/>
          </p:spPr>
          <p:txBody>
            <a:bodyPr wrap="square" rtlCol="0" anchor="t">
              <a:spAutoFit/>
            </a:bodyPr>
            <a:lstStyle/>
            <a:p>
              <a:pPr algn="l">
                <a:lnSpc>
                  <a:spcPct val="110000"/>
                </a:lnSpc>
              </a:pPr>
              <a:r>
                <a:rPr lang="zh-CN" altLang="en-US" sz="1600" b="1">
                  <a:latin typeface="+mj-lt"/>
                  <a:ea typeface="+mj-ea"/>
                  <a:cs typeface="+mj-lt"/>
                </a:rPr>
                <a:t>Fig.</a:t>
              </a:r>
              <a:r>
                <a:rPr lang="en-US" altLang="zh-CN" sz="1600" b="1">
                  <a:latin typeface="+mj-lt"/>
                  <a:ea typeface="+mj-ea"/>
                  <a:cs typeface="+mj-lt"/>
                </a:rPr>
                <a:t>3.2 </a:t>
              </a:r>
              <a:r>
                <a:rPr lang="zh-CN" altLang="en-US" sz="1600">
                  <a:latin typeface="+mj-lt"/>
                  <a:ea typeface="+mj-ea"/>
                  <a:cs typeface="+mj-lt"/>
                </a:rPr>
                <a:t> </a:t>
              </a:r>
              <a:r>
                <a:rPr lang="zh-CN" altLang="en-US" sz="1400" b="1">
                  <a:latin typeface="+mj-lt"/>
                  <a:ea typeface="+mj-ea"/>
                  <a:cs typeface="+mj-lt"/>
                  <a:sym typeface="+mn-ea"/>
                </a:rPr>
                <a:t>以完美 </a:t>
              </a:r>
              <a:r>
                <a:rPr lang="en-US" altLang="zh-CN" sz="1400" b="1">
                  <a:latin typeface="+mj-lt"/>
                  <a:ea typeface="+mj-ea"/>
                  <a:cs typeface="+mj-lt"/>
                  <a:sym typeface="+mn-ea"/>
                </a:rPr>
                <a:t>FCC </a:t>
              </a:r>
              <a:r>
                <a:rPr lang="zh-CN" altLang="en-US" sz="1400" b="1">
                  <a:latin typeface="+mj-lt"/>
                  <a:ea typeface="+mj-ea"/>
                  <a:cs typeface="+mj-lt"/>
                  <a:sym typeface="+mn-ea"/>
                </a:rPr>
                <a:t>晶格为例，简单说明本研究所采用的 </a:t>
              </a:r>
              <a:r>
                <a:rPr lang="en-US" altLang="zh-CN" sz="1400" b="1">
                  <a:latin typeface="+mj-lt"/>
                  <a:ea typeface="+mj-ea"/>
                  <a:cs typeface="+mj-lt"/>
                  <a:sym typeface="+mn-ea"/>
                </a:rPr>
                <a:t>Voronoi </a:t>
              </a:r>
              <a:r>
                <a:rPr lang="zh-CN" altLang="en-US" sz="1400" b="1">
                  <a:latin typeface="+mj-lt"/>
                  <a:ea typeface="+mj-ea"/>
                  <a:cs typeface="+mj-lt"/>
                  <a:sym typeface="+mn-ea"/>
                </a:rPr>
                <a:t>算法原理</a:t>
              </a:r>
              <a:endParaRPr lang="zh-CN" altLang="en-US" sz="1400" b="1">
                <a:latin typeface="+mj-lt"/>
                <a:ea typeface="+mj-ea"/>
                <a:cs typeface="+mj-lt"/>
                <a:sym typeface="+mn-ea"/>
              </a:endParaRPr>
            </a:p>
          </p:txBody>
        </p:sp>
      </p:grpSp>
      <p:sp>
        <p:nvSpPr>
          <p:cNvPr id="52" name="文本框 51"/>
          <p:cNvSpPr txBox="1"/>
          <p:nvPr/>
        </p:nvSpPr>
        <p:spPr>
          <a:xfrm>
            <a:off x="6453505" y="1234440"/>
            <a:ext cx="5284470" cy="645160"/>
          </a:xfrm>
          <a:prstGeom prst="rect">
            <a:avLst/>
          </a:prstGeom>
          <a:noFill/>
        </p:spPr>
        <p:txBody>
          <a:bodyPr wrap="square" rtlCol="0" anchor="t">
            <a:spAutoFit/>
          </a:bodyPr>
          <a:lstStyle/>
          <a:p>
            <a:r>
              <a:rPr lang="zh-CN" altLang="en-US" dirty="0">
                <a:latin typeface="FZDaHei-B02S" panose="02000000000000000000" charset="-122"/>
                <a:ea typeface="FZDaHei-B02S" panose="02000000000000000000" charset="-122"/>
                <a:cs typeface="FZDaHei-B02S" panose="02000000000000000000" charset="-122"/>
              </a:rPr>
              <a:t>借用地理分析中常用的</a:t>
            </a:r>
            <a:r>
              <a:rPr lang="en-US" altLang="zh-CN" dirty="0">
                <a:latin typeface="FZDaHei-B02S" panose="02000000000000000000" charset="-122"/>
                <a:ea typeface="FZDaHei-B02S" panose="02000000000000000000" charset="-122"/>
                <a:cs typeface="FZDaHei-B02S" panose="02000000000000000000" charset="-122"/>
              </a:rPr>
              <a:t>Voronoi</a:t>
            </a:r>
            <a:r>
              <a:rPr lang="zh-CN" altLang="en-US" dirty="0">
                <a:latin typeface="FZDaHei-B02S" panose="02000000000000000000" charset="-122"/>
                <a:ea typeface="FZDaHei-B02S" panose="02000000000000000000" charset="-122"/>
                <a:cs typeface="FZDaHei-B02S" panose="02000000000000000000" charset="-122"/>
              </a:rPr>
              <a:t>多边形方法可确定固体中</a:t>
            </a:r>
            <a:r>
              <a:rPr lang="en-US" altLang="zh-CN" dirty="0">
                <a:latin typeface="FZDaHei-B02S" panose="02000000000000000000" charset="-122"/>
                <a:ea typeface="FZDaHei-B02S" panose="02000000000000000000" charset="-122"/>
                <a:cs typeface="FZDaHei-B02S" panose="02000000000000000000" charset="-122"/>
              </a:rPr>
              <a:t>H</a:t>
            </a:r>
            <a:r>
              <a:rPr lang="zh-CN" altLang="en-US" dirty="0">
                <a:latin typeface="FZDaHei-B02S" panose="02000000000000000000" charset="-122"/>
                <a:ea typeface="FZDaHei-B02S" panose="02000000000000000000" charset="-122"/>
                <a:cs typeface="FZDaHei-B02S" panose="02000000000000000000" charset="-122"/>
              </a:rPr>
              <a:t>偏聚位点的大致位置</a:t>
            </a:r>
            <a:endParaRPr lang="zh-CN" altLang="en-US" dirty="0">
              <a:latin typeface="FZDaHei-B02S" panose="02000000000000000000" charset="-122"/>
              <a:ea typeface="FZDaHei-B02S" panose="02000000000000000000" charset="-122"/>
              <a:cs typeface="FZDaHei-B02S" panose="02000000000000000000" charset="-122"/>
            </a:endParaRPr>
          </a:p>
        </p:txBody>
      </p:sp>
      <p:grpSp>
        <p:nvGrpSpPr>
          <p:cNvPr id="54" name="组合 53"/>
          <p:cNvGrpSpPr/>
          <p:nvPr/>
        </p:nvGrpSpPr>
        <p:grpSpPr>
          <a:xfrm>
            <a:off x="201930" y="71120"/>
            <a:ext cx="11748770" cy="1023620"/>
            <a:chOff x="338" y="120"/>
            <a:chExt cx="18502" cy="1612"/>
          </a:xfrm>
        </p:grpSpPr>
        <p:pic>
          <p:nvPicPr>
            <p:cNvPr id="55" name="object 3"/>
            <p:cNvPicPr/>
            <p:nvPr/>
          </p:nvPicPr>
          <p:blipFill>
            <a:blip r:embed="rId5" cstate="print"/>
            <a:stretch>
              <a:fillRect/>
            </a:stretch>
          </p:blipFill>
          <p:spPr>
            <a:xfrm>
              <a:off x="338" y="368"/>
              <a:ext cx="15700" cy="221"/>
            </a:xfrm>
            <a:prstGeom prst="rect">
              <a:avLst/>
            </a:prstGeom>
            <a:ln>
              <a:noFill/>
            </a:ln>
          </p:spPr>
        </p:pic>
        <p:grpSp>
          <p:nvGrpSpPr>
            <p:cNvPr id="56" name="组合 55"/>
            <p:cNvGrpSpPr/>
            <p:nvPr/>
          </p:nvGrpSpPr>
          <p:grpSpPr>
            <a:xfrm>
              <a:off x="390" y="120"/>
              <a:ext cx="18450" cy="1612"/>
              <a:chOff x="390" y="120"/>
              <a:chExt cx="18450" cy="1612"/>
            </a:xfrm>
          </p:grpSpPr>
          <p:pic>
            <p:nvPicPr>
              <p:cNvPr id="57" name="object 5"/>
              <p:cNvPicPr/>
              <p:nvPr/>
            </p:nvPicPr>
            <p:blipFill>
              <a:blip r:embed="rId6" cstate="print"/>
              <a:stretch>
                <a:fillRect/>
              </a:stretch>
            </p:blipFill>
            <p:spPr>
              <a:xfrm>
                <a:off x="15460" y="120"/>
                <a:ext cx="3380" cy="1362"/>
              </a:xfrm>
              <a:prstGeom prst="rect">
                <a:avLst/>
              </a:prstGeom>
            </p:spPr>
          </p:pic>
          <p:grpSp>
            <p:nvGrpSpPr>
              <p:cNvPr id="58" name="组合 57"/>
              <p:cNvGrpSpPr/>
              <p:nvPr/>
            </p:nvGrpSpPr>
            <p:grpSpPr>
              <a:xfrm>
                <a:off x="390" y="709"/>
                <a:ext cx="18142" cy="1023"/>
                <a:chOff x="390" y="709"/>
                <a:chExt cx="18142" cy="1023"/>
              </a:xfrm>
            </p:grpSpPr>
            <p:sp>
              <p:nvSpPr>
                <p:cNvPr id="59"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60"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4.1</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Indentifying Trapping Sites</a:t>
                  </a:r>
                  <a:endParaRPr lang="en-US" sz="3200" b="1" spc="-50" dirty="0">
                    <a:solidFill>
                      <a:schemeClr val="tx1"/>
                    </a:solidFill>
                    <a:effectLst/>
                    <a:latin typeface="Times New Roman" panose="02020603050405020304" charset="0"/>
                    <a:cs typeface="Times New Roman" panose="02020603050405020304" charset="0"/>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201930" y="71120"/>
            <a:ext cx="11748770" cy="1023620"/>
            <a:chOff x="338" y="120"/>
            <a:chExt cx="18502" cy="1612"/>
          </a:xfrm>
        </p:grpSpPr>
        <p:pic>
          <p:nvPicPr>
            <p:cNvPr id="55" name="object 3"/>
            <p:cNvPicPr/>
            <p:nvPr/>
          </p:nvPicPr>
          <p:blipFill>
            <a:blip r:embed="rId1" cstate="print"/>
            <a:stretch>
              <a:fillRect/>
            </a:stretch>
          </p:blipFill>
          <p:spPr>
            <a:xfrm>
              <a:off x="338" y="368"/>
              <a:ext cx="15700" cy="221"/>
            </a:xfrm>
            <a:prstGeom prst="rect">
              <a:avLst/>
            </a:prstGeom>
            <a:ln>
              <a:noFill/>
            </a:ln>
          </p:spPr>
        </p:pic>
        <p:grpSp>
          <p:nvGrpSpPr>
            <p:cNvPr id="56" name="组合 55"/>
            <p:cNvGrpSpPr/>
            <p:nvPr/>
          </p:nvGrpSpPr>
          <p:grpSpPr>
            <a:xfrm>
              <a:off x="390" y="120"/>
              <a:ext cx="18450" cy="1612"/>
              <a:chOff x="390" y="120"/>
              <a:chExt cx="18450" cy="1612"/>
            </a:xfrm>
          </p:grpSpPr>
          <p:pic>
            <p:nvPicPr>
              <p:cNvPr id="57" name="object 5"/>
              <p:cNvPicPr/>
              <p:nvPr/>
            </p:nvPicPr>
            <p:blipFill>
              <a:blip r:embed="rId2" cstate="print"/>
              <a:stretch>
                <a:fillRect/>
              </a:stretch>
            </p:blipFill>
            <p:spPr>
              <a:xfrm>
                <a:off x="15460" y="120"/>
                <a:ext cx="3380" cy="1362"/>
              </a:xfrm>
              <a:prstGeom prst="rect">
                <a:avLst/>
              </a:prstGeom>
            </p:spPr>
          </p:pic>
          <p:grpSp>
            <p:nvGrpSpPr>
              <p:cNvPr id="58" name="组合 57"/>
              <p:cNvGrpSpPr/>
              <p:nvPr/>
            </p:nvGrpSpPr>
            <p:grpSpPr>
              <a:xfrm>
                <a:off x="390" y="709"/>
                <a:ext cx="18142" cy="1023"/>
                <a:chOff x="390" y="709"/>
                <a:chExt cx="18142" cy="1023"/>
              </a:xfrm>
            </p:grpSpPr>
            <p:sp>
              <p:nvSpPr>
                <p:cNvPr id="59" name="object 6"/>
                <p:cNvSpPr/>
                <p:nvPr/>
              </p:nvSpPr>
              <p:spPr>
                <a:xfrm>
                  <a:off x="390" y="1669"/>
                  <a:ext cx="18142"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60" name="object 7"/>
                <p:cNvSpPr txBox="1">
                  <a:spLocks noGrp="1"/>
                </p:cNvSpPr>
                <p:nvPr/>
              </p:nvSpPr>
              <p:spPr>
                <a:xfrm>
                  <a:off x="514" y="709"/>
                  <a:ext cx="14689" cy="796"/>
                </a:xfrm>
                <a:prstGeom prst="rect">
                  <a:avLst/>
                </a:prstGeom>
              </p:spPr>
              <p:txBody>
                <a:bodyPr vert="horz" wrap="square" lIns="0" tIns="13335" rIns="0" bIns="0" rtlCol="0">
                  <a:spAutoFit/>
                </a:bodyPr>
                <a:lstStyle>
                  <a:lvl1pPr>
                    <a:defRPr sz="2000" b="0" i="0">
                      <a:solidFill>
                        <a:schemeClr val="tx1"/>
                      </a:solidFill>
                      <a:latin typeface="Arial" panose="020B0604020202020204"/>
                      <a:ea typeface="+mj-ea"/>
                      <a:cs typeface="Arial" panose="020B0604020202020204"/>
                    </a:defRPr>
                  </a:lvl1pPr>
                </a:lstStyle>
                <a:p>
                  <a:pPr marL="12700">
                    <a:lnSpc>
                      <a:spcPct val="100000"/>
                    </a:lnSpc>
                    <a:spcBef>
                      <a:spcPts val="105"/>
                    </a:spcBef>
                  </a:pPr>
                  <a:r>
                    <a:rPr lang="en-US" sz="3200" b="1" spc="-5" dirty="0">
                      <a:effectLst/>
                      <a:latin typeface="Times New Roman" panose="02020603050405020304" charset="0"/>
                      <a:cs typeface="Times New Roman" panose="02020603050405020304" charset="0"/>
                      <a:sym typeface="+mn-ea"/>
                    </a:rPr>
                    <a:t>4.2</a:t>
                  </a:r>
                  <a:r>
                    <a:rPr sz="3200" b="1" spc="-50" dirty="0">
                      <a:effectLst/>
                      <a:latin typeface="Times New Roman" panose="02020603050405020304" charset="0"/>
                      <a:cs typeface="Times New Roman" panose="02020603050405020304" charset="0"/>
                      <a:sym typeface="+mn-ea"/>
                    </a:rPr>
                    <a:t> Methodology</a:t>
                  </a:r>
                  <a:r>
                    <a:rPr lang="en-US" sz="3200" b="1" spc="-50" dirty="0">
                      <a:effectLst/>
                      <a:latin typeface="Times New Roman" panose="02020603050405020304" charset="0"/>
                      <a:cs typeface="Times New Roman" panose="02020603050405020304" charset="0"/>
                      <a:sym typeface="+mn-ea"/>
                    </a:rPr>
                    <a:t> —— KDE &amp; PCF Calculation</a:t>
                  </a:r>
                  <a:endParaRPr lang="en-US" sz="3200" b="1" spc="-50" dirty="0">
                    <a:effectLst/>
                    <a:latin typeface="Times New Roman" panose="02020603050405020304" charset="0"/>
                    <a:cs typeface="Times New Roman" panose="02020603050405020304" charset="0"/>
                    <a:sym typeface="+mn-ea"/>
                  </a:endParaRPr>
                </a:p>
              </p:txBody>
            </p:sp>
          </p:grpSp>
        </p:grpSp>
      </p:grpSp>
      <p:grpSp>
        <p:nvGrpSpPr>
          <p:cNvPr id="4" name="组合 3"/>
          <p:cNvGrpSpPr/>
          <p:nvPr/>
        </p:nvGrpSpPr>
        <p:grpSpPr>
          <a:xfrm>
            <a:off x="0" y="1243330"/>
            <a:ext cx="11830050" cy="5614670"/>
            <a:chOff x="0" y="1958"/>
            <a:chExt cx="18630" cy="8842"/>
          </a:xfrm>
        </p:grpSpPr>
        <p:grpSp>
          <p:nvGrpSpPr>
            <p:cNvPr id="17" name="组合 16"/>
            <p:cNvGrpSpPr/>
            <p:nvPr/>
          </p:nvGrpSpPr>
          <p:grpSpPr>
            <a:xfrm>
              <a:off x="0" y="1958"/>
              <a:ext cx="18630" cy="8741"/>
              <a:chOff x="0" y="1944"/>
              <a:chExt cx="18630" cy="8741"/>
            </a:xfrm>
          </p:grpSpPr>
          <p:pic>
            <p:nvPicPr>
              <p:cNvPr id="16" name="图片 15"/>
              <p:cNvPicPr>
                <a:picLocks noChangeAspect="1"/>
              </p:cNvPicPr>
              <p:nvPr/>
            </p:nvPicPr>
            <p:blipFill>
              <a:blip r:embed="rId3"/>
              <a:srcRect l="2741" t="19059" r="4370" b="4612"/>
              <a:stretch>
                <a:fillRect/>
              </a:stretch>
            </p:blipFill>
            <p:spPr>
              <a:xfrm>
                <a:off x="13355" y="3206"/>
                <a:ext cx="4080" cy="480"/>
              </a:xfrm>
              <a:prstGeom prst="rect">
                <a:avLst/>
              </a:prstGeom>
            </p:spPr>
          </p:pic>
          <p:sp>
            <p:nvSpPr>
              <p:cNvPr id="12" name="文本框 11"/>
              <p:cNvSpPr txBox="1"/>
              <p:nvPr/>
            </p:nvSpPr>
            <p:spPr>
              <a:xfrm>
                <a:off x="653" y="9689"/>
                <a:ext cx="7978" cy="996"/>
              </a:xfrm>
              <a:prstGeom prst="rect">
                <a:avLst/>
              </a:prstGeom>
              <a:noFill/>
            </p:spPr>
            <p:txBody>
              <a:bodyPr wrap="square" rtlCol="0" anchor="t">
                <a:spAutoFit/>
              </a:bodyPr>
              <a:lstStyle/>
              <a:p>
                <a:pPr algn="l">
                  <a:lnSpc>
                    <a:spcPct val="110000"/>
                  </a:lnSpc>
                </a:pPr>
                <a:r>
                  <a:rPr lang="zh-CN" altLang="en-US" sz="1600" b="1">
                    <a:ea typeface="+mj-ea"/>
                    <a:cs typeface="+mn-lt"/>
                  </a:rPr>
                  <a:t>Fig.</a:t>
                </a:r>
                <a:r>
                  <a:rPr lang="en-US" altLang="zh-CN" sz="1600" b="1">
                    <a:ea typeface="+mj-ea"/>
                    <a:cs typeface="+mn-lt"/>
                  </a:rPr>
                  <a:t>4.1 </a:t>
                </a:r>
                <a:r>
                  <a:rPr lang="zh-CN" altLang="en-US" sz="1600" b="1">
                    <a:ea typeface="+mj-ea"/>
                    <a:cs typeface="+mn-lt"/>
                  </a:rPr>
                  <a:t>上图显示</a:t>
                </a:r>
                <a:r>
                  <a:rPr lang="zh-CN" altLang="en-US" sz="1600" b="1">
                    <a:latin typeface="+mj-ea"/>
                    <a:ea typeface="+mj-ea"/>
                    <a:cs typeface="+mj-ea"/>
                    <a:sym typeface="+mn-ea"/>
                  </a:rPr>
                  <a:t>晶界的平均对相关函数（</a:t>
                </a:r>
                <a:r>
                  <a:rPr lang="en-US" altLang="zh-CN" sz="1600" b="1">
                    <a:latin typeface="+mj-ea"/>
                    <a:ea typeface="+mj-ea"/>
                    <a:cs typeface="+mj-ea"/>
                    <a:sym typeface="+mn-ea"/>
                  </a:rPr>
                  <a:t>GB </a:t>
                </a:r>
                <a:r>
                  <a:rPr lang="zh-CN" altLang="en-US" sz="1600" b="1">
                    <a:latin typeface="+mj-ea"/>
                    <a:ea typeface="+mj-ea"/>
                    <a:cs typeface="+mj-ea"/>
                    <a:sym typeface="+mn-ea"/>
                  </a:rPr>
                  <a:t>PCF）与理想 </a:t>
                </a:r>
                <a:r>
                  <a:rPr lang="en-US" altLang="zh-CN" sz="1600" b="1">
                    <a:latin typeface="+mj-ea"/>
                    <a:ea typeface="+mj-ea"/>
                    <a:cs typeface="+mj-ea"/>
                    <a:sym typeface="+mn-ea"/>
                  </a:rPr>
                  <a:t>FCC </a:t>
                </a:r>
                <a:r>
                  <a:rPr lang="zh-CN" altLang="en-US" sz="1600" b="1">
                    <a:latin typeface="+mj-ea"/>
                    <a:ea typeface="+mj-ea"/>
                    <a:cs typeface="+mj-ea"/>
                    <a:sym typeface="+mn-ea"/>
                  </a:rPr>
                  <a:t>晶体的比较。 </a:t>
                </a:r>
                <a:endParaRPr lang="zh-CN" altLang="en-US" sz="1600" b="1">
                  <a:latin typeface="+mj-ea"/>
                  <a:ea typeface="+mj-ea"/>
                  <a:cs typeface="+mj-ea"/>
                  <a:sym typeface="+mn-ea"/>
                </a:endParaRPr>
              </a:p>
            </p:txBody>
          </p:sp>
          <p:sp>
            <p:nvSpPr>
              <p:cNvPr id="21" name="文本框 20"/>
              <p:cNvSpPr txBox="1"/>
              <p:nvPr/>
            </p:nvSpPr>
            <p:spPr>
              <a:xfrm>
                <a:off x="370" y="1944"/>
                <a:ext cx="7296" cy="555"/>
              </a:xfrm>
              <a:prstGeom prst="rect">
                <a:avLst/>
              </a:prstGeom>
              <a:noFill/>
            </p:spPr>
            <p:txBody>
              <a:bodyPr wrap="square" rtlCol="0" anchor="t">
                <a:spAutoFit/>
              </a:bodyPr>
              <a:lstStyle/>
              <a:p>
                <a:r>
                  <a:rPr lang="zh-CN" altLang="en-US" sz="1700" dirty="0">
                    <a:latin typeface="FZDaHei-B02S" panose="02000000000000000000" charset="-122"/>
                    <a:ea typeface="FZDaHei-B02S" panose="02000000000000000000" charset="-122"/>
                    <a:cs typeface="FZDaHei-B02S" panose="02000000000000000000" charset="-122"/>
                  </a:rPr>
                  <a:t>传统的 </a:t>
                </a:r>
                <a:r>
                  <a:rPr lang="en-US" altLang="zh-CN" sz="1700" dirty="0">
                    <a:latin typeface="FZDaHei-B02S" panose="02000000000000000000" charset="-122"/>
                    <a:ea typeface="FZDaHei-B02S" panose="02000000000000000000" charset="-122"/>
                    <a:cs typeface="FZDaHei-B02S" panose="02000000000000000000" charset="-122"/>
                  </a:rPr>
                  <a:t>PCF </a:t>
                </a:r>
                <a:r>
                  <a:rPr lang="zh-CN" altLang="en-US" sz="1700" dirty="0">
                    <a:latin typeface="FZDaHei-B02S" panose="02000000000000000000" charset="-122"/>
                    <a:ea typeface="FZDaHei-B02S" panose="02000000000000000000" charset="-122"/>
                    <a:cs typeface="FZDaHei-B02S" panose="02000000000000000000" charset="-122"/>
                  </a:rPr>
                  <a:t>采用狄拉克δ函数作为加和项： </a:t>
                </a:r>
                <a:endParaRPr lang="zh-CN" altLang="en-US" sz="1700" dirty="0">
                  <a:latin typeface="FZDaHei-B02S" panose="02000000000000000000" charset="-122"/>
                  <a:ea typeface="FZDaHei-B02S" panose="02000000000000000000" charset="-122"/>
                  <a:cs typeface="FZDaHei-B02S" panose="02000000000000000000" charset="-122"/>
                </a:endParaRPr>
              </a:p>
            </p:txBody>
          </p:sp>
          <p:sp>
            <p:nvSpPr>
              <p:cNvPr id="29" name="文本框 28"/>
              <p:cNvSpPr txBox="1"/>
              <p:nvPr/>
            </p:nvSpPr>
            <p:spPr>
              <a:xfrm>
                <a:off x="370" y="3405"/>
                <a:ext cx="5738" cy="555"/>
              </a:xfrm>
              <a:prstGeom prst="rect">
                <a:avLst/>
              </a:prstGeom>
              <a:noFill/>
            </p:spPr>
            <p:txBody>
              <a:bodyPr wrap="square" rtlCol="0" anchor="t">
                <a:spAutoFit/>
              </a:bodyPr>
              <a:lstStyle/>
              <a:p>
                <a:r>
                  <a:rPr lang="zh-CN" altLang="en-US" sz="1700" dirty="0">
                    <a:latin typeface="FZDaHei-B02S" panose="02000000000000000000" charset="-122"/>
                    <a:ea typeface="FZDaHei-B02S" panose="02000000000000000000" charset="-122"/>
                    <a:cs typeface="FZDaHei-B02S" panose="02000000000000000000" charset="-122"/>
                    <a:sym typeface="+mn-ea"/>
                  </a:rPr>
                  <a:t>应用 </a:t>
                </a:r>
                <a:r>
                  <a:rPr lang="en-US" altLang="zh-CN" sz="1700" dirty="0">
                    <a:latin typeface="FZDaHei-B02S" panose="02000000000000000000" charset="-122"/>
                    <a:ea typeface="FZDaHei-B02S" panose="02000000000000000000" charset="-122"/>
                    <a:cs typeface="FZDaHei-B02S" panose="02000000000000000000" charset="-122"/>
                    <a:sym typeface="+mn-ea"/>
                  </a:rPr>
                  <a:t>KDE </a:t>
                </a:r>
                <a:r>
                  <a:rPr lang="zh-CN" altLang="en-US" sz="1700" dirty="0">
                    <a:latin typeface="FZDaHei-B02S" panose="02000000000000000000" charset="-122"/>
                    <a:ea typeface="FZDaHei-B02S" panose="02000000000000000000" charset="-122"/>
                    <a:cs typeface="FZDaHei-B02S" panose="02000000000000000000" charset="-122"/>
                    <a:sym typeface="+mn-ea"/>
                  </a:rPr>
                  <a:t>改进后的 </a:t>
                </a:r>
                <a:r>
                  <a:rPr lang="en-US" altLang="zh-CN" sz="1700" dirty="0">
                    <a:latin typeface="FZDaHei-B02S" panose="02000000000000000000" charset="-122"/>
                    <a:ea typeface="FZDaHei-B02S" panose="02000000000000000000" charset="-122"/>
                    <a:cs typeface="FZDaHei-B02S" panose="02000000000000000000" charset="-122"/>
                    <a:sym typeface="+mn-ea"/>
                  </a:rPr>
                  <a:t>PCF </a:t>
                </a:r>
                <a:r>
                  <a:rPr lang="zh-CN" altLang="en-US" sz="1700" dirty="0">
                    <a:latin typeface="FZDaHei-B02S" panose="02000000000000000000" charset="-122"/>
                    <a:ea typeface="FZDaHei-B02S" panose="02000000000000000000" charset="-122"/>
                    <a:cs typeface="FZDaHei-B02S" panose="02000000000000000000" charset="-122"/>
                    <a:sym typeface="+mn-ea"/>
                  </a:rPr>
                  <a:t>如下表示：</a:t>
                </a:r>
                <a:endParaRPr lang="zh-CN" altLang="en-US" sz="1700" dirty="0">
                  <a:latin typeface="FZDaHei-B02S" panose="02000000000000000000" charset="-122"/>
                  <a:ea typeface="FZDaHei-B02S" panose="02000000000000000000" charset="-122"/>
                  <a:cs typeface="FZDaHei-B02S" panose="02000000000000000000" charset="-122"/>
                  <a:sym typeface="+mn-ea"/>
                </a:endParaRPr>
              </a:p>
            </p:txBody>
          </p:sp>
          <p:sp>
            <p:nvSpPr>
              <p:cNvPr id="52" name="文本框 51"/>
              <p:cNvSpPr txBox="1"/>
              <p:nvPr/>
            </p:nvSpPr>
            <p:spPr>
              <a:xfrm>
                <a:off x="9138" y="1944"/>
                <a:ext cx="9492" cy="2203"/>
              </a:xfrm>
              <a:prstGeom prst="rect">
                <a:avLst/>
              </a:prstGeom>
              <a:noFill/>
            </p:spPr>
            <p:txBody>
              <a:bodyPr wrap="square" rtlCol="0" anchor="t">
                <a:spAutoFit/>
              </a:bodyPr>
              <a:lstStyle/>
              <a:p>
                <a:r>
                  <a:rPr sz="1700" dirty="0">
                    <a:latin typeface="FZDaHei-B02S" panose="02000000000000000000" charset="-122"/>
                    <a:ea typeface="FZDaHei-B02S" panose="02000000000000000000" charset="-122"/>
                    <a:cs typeface="FZDaHei-B02S" panose="02000000000000000000" charset="-122"/>
                  </a:rPr>
                  <a:t>简单的说，径向分布函数 </a:t>
                </a:r>
                <a:r>
                  <a:rPr lang="en-US" sz="1700" dirty="0">
                    <a:latin typeface="FZDaHei-B02S" panose="02000000000000000000" charset="-122"/>
                    <a:ea typeface="FZDaHei-B02S" panose="02000000000000000000" charset="-122"/>
                    <a:cs typeface="FZDaHei-B02S" panose="02000000000000000000" charset="-122"/>
                  </a:rPr>
                  <a:t>PCF </a:t>
                </a:r>
                <a:r>
                  <a:rPr sz="1700" dirty="0">
                    <a:latin typeface="FZDaHei-B02S" panose="02000000000000000000" charset="-122"/>
                    <a:ea typeface="FZDaHei-B02S" panose="02000000000000000000" charset="-122"/>
                    <a:cs typeface="FZDaHei-B02S" panose="02000000000000000000" charset="-122"/>
                  </a:rPr>
                  <a:t>是用来描述某个所研究粒子周围其他粒子分布情况的物理量</a:t>
                </a:r>
                <a:r>
                  <a:rPr lang="zh-CN" sz="1700" dirty="0">
                    <a:latin typeface="FZDaHei-B02S" panose="02000000000000000000" charset="-122"/>
                    <a:ea typeface="FZDaHei-B02S" panose="02000000000000000000" charset="-122"/>
                    <a:cs typeface="FZDaHei-B02S" panose="02000000000000000000" charset="-122"/>
                  </a:rPr>
                  <a:t>（描述子，</a:t>
                </a:r>
                <a:r>
                  <a:rPr lang="en-US" altLang="zh-CN" sz="1700" dirty="0">
                    <a:latin typeface="FZDaHei-B02S" panose="02000000000000000000" charset="-122"/>
                    <a:ea typeface="FZDaHei-B02S" panose="02000000000000000000" charset="-122"/>
                    <a:cs typeface="FZDaHei-B02S" panose="02000000000000000000" charset="-122"/>
                  </a:rPr>
                  <a:t>descriptor</a:t>
                </a:r>
                <a:r>
                  <a:rPr lang="zh-CN" sz="1700" dirty="0">
                    <a:latin typeface="FZDaHei-B02S" panose="02000000000000000000" charset="-122"/>
                    <a:ea typeface="FZDaHei-B02S" panose="02000000000000000000" charset="-122"/>
                    <a:cs typeface="FZDaHei-B02S" panose="02000000000000000000" charset="-122"/>
                  </a:rPr>
                  <a:t>）</a:t>
                </a:r>
                <a:r>
                  <a:rPr sz="1700" dirty="0">
                    <a:latin typeface="FZDaHei-B02S" panose="02000000000000000000" charset="-122"/>
                    <a:ea typeface="FZDaHei-B02S" panose="02000000000000000000" charset="-122"/>
                    <a:cs typeface="FZDaHei-B02S" panose="02000000000000000000" charset="-122"/>
                  </a:rPr>
                  <a:t>，其积分代表平均配位数。</a:t>
                </a:r>
                <a:r>
                  <a:rPr lang="zh-CN" sz="1700" dirty="0">
                    <a:latin typeface="FZDaHei-B02S" panose="02000000000000000000" charset="-122"/>
                    <a:ea typeface="FZDaHei-B02S" panose="02000000000000000000" charset="-122"/>
                    <a:cs typeface="FZDaHei-B02S" panose="02000000000000000000" charset="-122"/>
                  </a:rPr>
                  <a:t>对本研究而言，计算经过 </a:t>
                </a:r>
                <a:r>
                  <a:rPr lang="en-US" altLang="zh-CN" sz="1700" dirty="0">
                    <a:latin typeface="FZDaHei-B02S" panose="02000000000000000000" charset="-122"/>
                    <a:ea typeface="FZDaHei-B02S" panose="02000000000000000000" charset="-122"/>
                    <a:cs typeface="FZDaHei-B02S" panose="02000000000000000000" charset="-122"/>
                  </a:rPr>
                  <a:t>KDE </a:t>
                </a:r>
                <a:r>
                  <a:rPr lang="zh-CN" altLang="en-US" sz="1700" dirty="0">
                    <a:latin typeface="FZDaHei-B02S" panose="02000000000000000000" charset="-122"/>
                    <a:ea typeface="FZDaHei-B02S" panose="02000000000000000000" charset="-122"/>
                    <a:cs typeface="FZDaHei-B02S" panose="02000000000000000000" charset="-122"/>
                  </a:rPr>
                  <a:t>改进的 </a:t>
                </a:r>
                <a:r>
                  <a:rPr lang="en-US" altLang="zh-CN" sz="1700" dirty="0">
                    <a:latin typeface="FZDaHei-B02S" panose="02000000000000000000" charset="-122"/>
                    <a:ea typeface="FZDaHei-B02S" panose="02000000000000000000" charset="-122"/>
                    <a:cs typeface="FZDaHei-B02S" panose="02000000000000000000" charset="-122"/>
                  </a:rPr>
                  <a:t>PCF </a:t>
                </a:r>
                <a:r>
                  <a:rPr lang="zh-CN" altLang="en-US" sz="1700" dirty="0">
                    <a:latin typeface="FZDaHei-B02S" panose="02000000000000000000" charset="-122"/>
                    <a:ea typeface="FZDaHei-B02S" panose="02000000000000000000" charset="-122"/>
                    <a:cs typeface="FZDaHei-B02S" panose="02000000000000000000" charset="-122"/>
                  </a:rPr>
                  <a:t>函数可以提供一个大小</a:t>
                </a:r>
                <a:r>
                  <a:rPr lang="en-US" altLang="zh-CN" sz="1700" dirty="0">
                    <a:latin typeface="FZDaHei-B02S" panose="02000000000000000000" charset="-122"/>
                    <a:ea typeface="FZDaHei-B02S" panose="02000000000000000000" charset="-122"/>
                    <a:cs typeface="FZDaHei-B02S" panose="02000000000000000000" charset="-122"/>
                  </a:rPr>
                  <a:t>	         	                          </a:t>
                </a:r>
                <a:r>
                  <a:rPr lang="zh-CN" altLang="en-US" sz="1700" dirty="0">
                    <a:latin typeface="FZDaHei-B02S" panose="02000000000000000000" charset="-122"/>
                    <a:ea typeface="FZDaHei-B02S" panose="02000000000000000000" charset="-122"/>
                    <a:cs typeface="FZDaHei-B02S" panose="02000000000000000000" charset="-122"/>
                  </a:rPr>
                  <a:t>的高维数据数组以作为机器学习模型的输入</a:t>
                </a:r>
                <a:endParaRPr lang="zh-CN" altLang="en-US" sz="1700" dirty="0">
                  <a:latin typeface="FZDaHei-B02S" panose="02000000000000000000" charset="-122"/>
                  <a:ea typeface="FZDaHei-B02S" panose="02000000000000000000" charset="-122"/>
                  <a:cs typeface="FZDaHei-B02S" panose="02000000000000000000" charset="-122"/>
                </a:endParaRPr>
              </a:p>
            </p:txBody>
          </p:sp>
          <p:pic>
            <p:nvPicPr>
              <p:cNvPr id="2" name="图片 1"/>
              <p:cNvPicPr>
                <a:picLocks noChangeAspect="1"/>
              </p:cNvPicPr>
              <p:nvPr/>
            </p:nvPicPr>
            <p:blipFill>
              <a:blip r:embed="rId4"/>
              <a:srcRect l="3562" t="57293" r="3246"/>
              <a:stretch>
                <a:fillRect/>
              </a:stretch>
            </p:blipFill>
            <p:spPr>
              <a:xfrm>
                <a:off x="0" y="6881"/>
                <a:ext cx="8632" cy="2808"/>
              </a:xfrm>
              <a:prstGeom prst="rect">
                <a:avLst/>
              </a:prstGeom>
            </p:spPr>
          </p:pic>
          <p:pic>
            <p:nvPicPr>
              <p:cNvPr id="3" name="图片 2"/>
              <p:cNvPicPr>
                <a:picLocks noChangeAspect="1"/>
              </p:cNvPicPr>
              <p:nvPr/>
            </p:nvPicPr>
            <p:blipFill>
              <a:blip r:embed="rId5"/>
              <a:stretch>
                <a:fillRect/>
              </a:stretch>
            </p:blipFill>
            <p:spPr>
              <a:xfrm>
                <a:off x="1188" y="5622"/>
                <a:ext cx="5345" cy="1259"/>
              </a:xfrm>
              <a:prstGeom prst="rect">
                <a:avLst/>
              </a:prstGeom>
            </p:spPr>
          </p:pic>
          <p:pic>
            <p:nvPicPr>
              <p:cNvPr id="6" name="图片 5"/>
              <p:cNvPicPr>
                <a:picLocks noChangeAspect="1"/>
              </p:cNvPicPr>
              <p:nvPr/>
            </p:nvPicPr>
            <p:blipFill>
              <a:blip r:embed="rId6"/>
              <a:stretch>
                <a:fillRect/>
              </a:stretch>
            </p:blipFill>
            <p:spPr>
              <a:xfrm>
                <a:off x="1188" y="2499"/>
                <a:ext cx="4412" cy="906"/>
              </a:xfrm>
              <a:prstGeom prst="rect">
                <a:avLst/>
              </a:prstGeom>
            </p:spPr>
          </p:pic>
          <p:pic>
            <p:nvPicPr>
              <p:cNvPr id="8" name="图片 7"/>
              <p:cNvPicPr>
                <a:picLocks noChangeAspect="1"/>
              </p:cNvPicPr>
              <p:nvPr/>
            </p:nvPicPr>
            <p:blipFill>
              <a:blip r:embed="rId7"/>
              <a:stretch>
                <a:fillRect/>
              </a:stretch>
            </p:blipFill>
            <p:spPr>
              <a:xfrm>
                <a:off x="1188" y="3960"/>
                <a:ext cx="4920" cy="920"/>
              </a:xfrm>
              <a:prstGeom prst="rect">
                <a:avLst/>
              </a:prstGeom>
            </p:spPr>
          </p:pic>
          <p:sp>
            <p:nvSpPr>
              <p:cNvPr id="9" name="文本框 8"/>
              <p:cNvSpPr txBox="1"/>
              <p:nvPr/>
            </p:nvSpPr>
            <p:spPr>
              <a:xfrm>
                <a:off x="370" y="5067"/>
                <a:ext cx="7553" cy="555"/>
              </a:xfrm>
              <a:prstGeom prst="rect">
                <a:avLst/>
              </a:prstGeom>
              <a:noFill/>
            </p:spPr>
            <p:txBody>
              <a:bodyPr wrap="square" rtlCol="0" anchor="t">
                <a:spAutoFit/>
              </a:bodyPr>
              <a:lstStyle/>
              <a:p>
                <a:r>
                  <a:rPr lang="zh-CN" altLang="en-US" sz="1700" dirty="0">
                    <a:latin typeface="FZDaHei-B02S" panose="02000000000000000000" charset="-122"/>
                    <a:ea typeface="FZDaHei-B02S" panose="02000000000000000000" charset="-122"/>
                    <a:cs typeface="FZDaHei-B02S" panose="02000000000000000000" charset="-122"/>
                    <a:sym typeface="+mn-ea"/>
                  </a:rPr>
                  <a:t>其中所采用的 Epanechnikov 核函数定义如下：</a:t>
                </a:r>
                <a:endParaRPr lang="zh-CN" altLang="en-US" sz="1700" dirty="0">
                  <a:latin typeface="FZDaHei-B02S" panose="02000000000000000000" charset="-122"/>
                  <a:ea typeface="FZDaHei-B02S" panose="02000000000000000000" charset="-122"/>
                  <a:cs typeface="FZDaHei-B02S" panose="02000000000000000000" charset="-122"/>
                  <a:sym typeface="+mn-ea"/>
                </a:endParaRPr>
              </a:p>
            </p:txBody>
          </p:sp>
          <p:pic>
            <p:nvPicPr>
              <p:cNvPr id="15" name="图片 14"/>
              <p:cNvPicPr>
                <a:picLocks noChangeAspect="1"/>
              </p:cNvPicPr>
              <p:nvPr/>
            </p:nvPicPr>
            <p:blipFill>
              <a:blip r:embed="rId8"/>
              <a:srcRect t="4252"/>
              <a:stretch>
                <a:fillRect/>
              </a:stretch>
            </p:blipFill>
            <p:spPr>
              <a:xfrm>
                <a:off x="9351" y="4050"/>
                <a:ext cx="9066" cy="5404"/>
              </a:xfrm>
              <a:prstGeom prst="rect">
                <a:avLst/>
              </a:prstGeom>
            </p:spPr>
          </p:pic>
        </p:grpSp>
        <p:sp>
          <p:nvSpPr>
            <p:cNvPr id="18" name="文本框 17"/>
            <p:cNvSpPr txBox="1"/>
            <p:nvPr/>
          </p:nvSpPr>
          <p:spPr>
            <a:xfrm>
              <a:off x="9679" y="9378"/>
              <a:ext cx="8951" cy="1422"/>
            </a:xfrm>
            <a:prstGeom prst="rect">
              <a:avLst/>
            </a:prstGeom>
            <a:noFill/>
          </p:spPr>
          <p:txBody>
            <a:bodyPr wrap="square" rtlCol="0" anchor="t">
              <a:spAutoFit/>
            </a:bodyPr>
            <a:lstStyle/>
            <a:p>
              <a:pPr algn="l">
                <a:lnSpc>
                  <a:spcPct val="110000"/>
                </a:lnSpc>
              </a:pPr>
              <a:r>
                <a:rPr lang="zh-CN" altLang="en-US" sz="1600" b="1">
                  <a:ea typeface="+mj-ea"/>
                  <a:cs typeface="+mn-lt"/>
                </a:rPr>
                <a:t>Fig.</a:t>
              </a:r>
              <a:r>
                <a:rPr lang="en-US" altLang="zh-CN" sz="1600" b="1">
                  <a:ea typeface="+mj-ea"/>
                  <a:cs typeface="+mn-lt"/>
                </a:rPr>
                <a:t>4.2 </a:t>
              </a:r>
              <a:r>
                <a:rPr sz="1600" b="1">
                  <a:ea typeface="+mj-ea"/>
                </a:rPr>
                <a:t>对于 20x20x20 nm</a:t>
              </a:r>
              <a:r>
                <a:rPr sz="1600" b="1" baseline="30000">
                  <a:ea typeface="+mj-ea"/>
                </a:rPr>
                <a:t>3</a:t>
              </a:r>
              <a:r>
                <a:rPr sz="1600" b="1">
                  <a:ea typeface="+mj-ea"/>
                </a:rPr>
                <a:t>退火的</a:t>
              </a:r>
              <a:r>
                <a:rPr lang="zh-CN" sz="1600" b="1">
                  <a:ea typeface="+mj-ea"/>
                </a:rPr>
                <a:t>多</a:t>
              </a:r>
              <a:r>
                <a:rPr sz="1600" b="1">
                  <a:ea typeface="+mj-ea"/>
                </a:rPr>
                <a:t>晶 Al </a:t>
              </a:r>
              <a:r>
                <a:rPr lang="zh-CN" sz="1600" b="1">
                  <a:ea typeface="+mj-ea"/>
                </a:rPr>
                <a:t>体系</a:t>
              </a:r>
              <a:r>
                <a:rPr sz="1600" b="1">
                  <a:ea typeface="+mj-ea"/>
                </a:rPr>
                <a:t> </a:t>
              </a:r>
              <a:r>
                <a:rPr lang="en-US" sz="1600" b="1">
                  <a:ea typeface="+mj-ea"/>
                </a:rPr>
                <a:t>(</a:t>
              </a:r>
              <a:r>
                <a:rPr lang="zh-CN" altLang="en-US" sz="1600" b="1">
                  <a:ea typeface="+mj-ea"/>
                </a:rPr>
                <a:t>原子</a:t>
              </a:r>
              <a:r>
                <a:rPr sz="1600" b="1">
                  <a:ea typeface="+mj-ea"/>
                </a:rPr>
                <a:t>用对称参数着色</a:t>
              </a:r>
              <a:r>
                <a:rPr lang="en-US" sz="1600" b="1">
                  <a:ea typeface="+mj-ea"/>
                </a:rPr>
                <a:t>)</a:t>
              </a:r>
              <a:r>
                <a:rPr sz="1600" b="1">
                  <a:ea typeface="+mj-ea"/>
                </a:rPr>
                <a:t>，</a:t>
              </a:r>
              <a:r>
                <a:rPr lang="zh-CN" sz="1600" b="1">
                  <a:ea typeface="+mj-ea"/>
                </a:rPr>
                <a:t>计算</a:t>
              </a:r>
              <a:r>
                <a:rPr sz="1600" b="1">
                  <a:ea typeface="+mj-ea"/>
                </a:rPr>
                <a:t>每个已识别的 GB </a:t>
              </a:r>
              <a:r>
                <a:rPr lang="zh-CN" sz="1600" b="1">
                  <a:ea typeface="+mj-ea"/>
                </a:rPr>
                <a:t>中偏聚位点</a:t>
              </a:r>
              <a:r>
                <a:rPr sz="1600" b="1">
                  <a:ea typeface="+mj-ea"/>
                </a:rPr>
                <a:t>的 </a:t>
              </a:r>
              <a:r>
                <a:rPr lang="en-US" sz="1600" b="1">
                  <a:ea typeface="+mj-ea"/>
                </a:rPr>
                <a:t>PCF</a:t>
              </a:r>
              <a:r>
                <a:rPr lang="zh-CN" altLang="en-US" sz="1600" b="1">
                  <a:ea typeface="+mj-ea"/>
                </a:rPr>
                <a:t>，</a:t>
              </a:r>
              <a:r>
                <a:rPr sz="1600" b="1">
                  <a:ea typeface="+mj-ea"/>
                </a:rPr>
                <a:t>转换为特征矩阵，作为 </a:t>
              </a:r>
              <a:r>
                <a:rPr lang="en-US" sz="1600" b="1">
                  <a:ea typeface="+mj-ea"/>
                </a:rPr>
                <a:t>(</a:t>
              </a:r>
              <a:r>
                <a:rPr sz="1600" b="1">
                  <a:ea typeface="+mj-ea"/>
                </a:rPr>
                <a:t>c</a:t>
              </a:r>
              <a:r>
                <a:rPr lang="en-US" sz="1600" b="1">
                  <a:ea typeface="+mj-ea"/>
                </a:rPr>
                <a:t>) </a:t>
              </a:r>
              <a:r>
                <a:rPr sz="1600" b="1">
                  <a:ea typeface="+mj-ea"/>
                </a:rPr>
                <a:t>学习算法 </a:t>
              </a:r>
              <a:r>
                <a:rPr lang="en-US" sz="1600" b="1">
                  <a:ea typeface="+mj-ea"/>
                </a:rPr>
                <a:t>(</a:t>
              </a:r>
              <a:r>
                <a:rPr sz="1600" b="1">
                  <a:ea typeface="+mj-ea"/>
                </a:rPr>
                <a:t>线性回归</a:t>
              </a:r>
              <a:r>
                <a:rPr lang="en-US" sz="1600" b="1">
                  <a:ea typeface="+mj-ea"/>
                </a:rPr>
                <a:t>) </a:t>
              </a:r>
              <a:r>
                <a:rPr lang="zh-CN" altLang="en-US" sz="1600" b="1">
                  <a:ea typeface="+mj-ea"/>
                </a:rPr>
                <a:t>的</a:t>
              </a:r>
              <a:r>
                <a:rPr sz="1600" b="1">
                  <a:ea typeface="+mj-ea"/>
                  <a:sym typeface="+mn-ea"/>
                </a:rPr>
                <a:t>输入</a:t>
              </a:r>
              <a:endParaRPr lang="zh-CN" altLang="en-US" sz="1600" b="1">
                <a:ea typeface="+mj-ea"/>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3989</Words>
  <Application>WPS 演示</Application>
  <PresentationFormat>Widescreen</PresentationFormat>
  <Paragraphs>169</Paragraphs>
  <Slides>12</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Arial</vt:lpstr>
      <vt:lpstr>Times New Roman</vt:lpstr>
      <vt:lpstr>FZDaHei-B02S</vt:lpstr>
      <vt:lpstr>Microsoft YaHei</vt:lpstr>
      <vt:lpstr>SimSun (标题)</vt:lpstr>
      <vt:lpstr>SimHei</vt:lpstr>
      <vt:lpstr>Calibri</vt:lpstr>
      <vt:lpstr>Arial Unicode MS</vt:lpstr>
      <vt:lpstr>Malgun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量子点的合成与性能调控</dc:title>
  <dc:creator/>
  <cp:lastModifiedBy>邵东一中_张锦程</cp:lastModifiedBy>
  <cp:revision>868</cp:revision>
  <dcterms:created xsi:type="dcterms:W3CDTF">2020-07-17T14:59:00Z</dcterms:created>
  <dcterms:modified xsi:type="dcterms:W3CDTF">2020-12-22T06:44:35Z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2020-07-15T00:00:00Z</vt:filetime>
  </property>
  <property fmtid="{D5CDD505-2E9C-101B-9397-08002B2CF9AE}" pid="3" name="Creator">
    <vt:lpwstr>WPS 演示</vt:lpwstr>
  </property>
  <property fmtid="{D5CDD505-2E9C-101B-9397-08002B2CF9AE}" pid="4" name="LastSaved">
    <vt:filetime>2020-07-17T00:00:00Z</vt:filetime>
  </property>
  <property fmtid="{D5CDD505-2E9C-101B-9397-08002B2CF9AE}" pid="5" name="KSOProductBuildVer">
    <vt:lpwstr>2052-11.1.0.10228</vt:lpwstr>
  </property>
</Properties>
</file>